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1" r:id="rId3"/>
    <p:sldId id="282" r:id="rId4"/>
    <p:sldId id="275" r:id="rId5"/>
    <p:sldId id="296" r:id="rId6"/>
    <p:sldId id="262" r:id="rId7"/>
    <p:sldId id="298" r:id="rId8"/>
    <p:sldId id="301" r:id="rId9"/>
    <p:sldId id="302" r:id="rId10"/>
    <p:sldId id="293" r:id="rId11"/>
    <p:sldId id="261" r:id="rId12"/>
    <p:sldId id="303" r:id="rId13"/>
    <p:sldId id="305" r:id="rId14"/>
    <p:sldId id="306" r:id="rId15"/>
    <p:sldId id="264" r:id="rId16"/>
    <p:sldId id="267" r:id="rId17"/>
    <p:sldId id="307" r:id="rId18"/>
    <p:sldId id="308" r:id="rId19"/>
    <p:sldId id="297" r:id="rId20"/>
    <p:sldId id="266" r:id="rId21"/>
    <p:sldId id="278" r:id="rId22"/>
    <p:sldId id="309" r:id="rId23"/>
    <p:sldId id="310" r:id="rId24"/>
    <p:sldId id="280" r:id="rId25"/>
    <p:sldId id="279" r:id="rId26"/>
    <p:sldId id="271" r:id="rId27"/>
    <p:sldId id="273" r:id="rId28"/>
    <p:sldId id="312" r:id="rId29"/>
    <p:sldId id="311" r:id="rId30"/>
    <p:sldId id="259" r:id="rId31"/>
    <p:sldId id="287" r:id="rId32"/>
    <p:sldId id="263" r:id="rId33"/>
    <p:sldId id="300" r:id="rId34"/>
    <p:sldId id="272" r:id="rId35"/>
    <p:sldId id="286" r:id="rId36"/>
    <p:sldId id="285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59900" autoAdjust="0"/>
  </p:normalViewPr>
  <p:slideViewPr>
    <p:cSldViewPr snapToGrid="0">
      <p:cViewPr varScale="1">
        <p:scale>
          <a:sx n="51" d="100"/>
          <a:sy n="51" d="100"/>
        </p:scale>
        <p:origin x="17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25C4576-CB4A-4C8E-9095-C9DBF09068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AC9B240-46FE-4D57-8328-12508992DB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1C89C-A417-4DAA-8322-7E93D63DCFB8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2E5C59-D937-4B24-B7C0-A9B3A72277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D62005-CDFA-4F95-ADDD-8B85C44D14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DD693-D367-4060-955B-6D774CEC9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431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6AA91-91CE-424D-976E-4990A8E2D8FE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55A5A-5C75-45FB-AE59-1134E29F23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0137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091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955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261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461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28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417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18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297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332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415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US" noProof="0" dirty="0"/>
                  <a:t>So we need to further analyze especially the neutron Xi minus correlation but since the neutron is not charged, the ALICE detectors are not able to measure it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noProof="0" dirty="0"/>
                  <a:t>However, it might be possible to study the neutron-Xi minus interaction indirectly with the help of </a:t>
                </a:r>
                <a:r>
                  <a:rPr lang="en-US" baseline="0" noProof="0" dirty="0"/>
                  <a:t>lattice </a:t>
                </a:r>
                <a:r>
                  <a:rPr lang="en-US" baseline="0" noProof="0" dirty="0" err="1"/>
                  <a:t>qcd</a:t>
                </a:r>
                <a:r>
                  <a:rPr lang="en-US" baseline="0" noProof="0" dirty="0"/>
                  <a:t> calculations and </a:t>
                </a:r>
                <a:r>
                  <a:rPr lang="en-US" noProof="0" dirty="0"/>
                  <a:t>the </a:t>
                </a:r>
                <a:r>
                  <a:rPr lang="en-US" sz="1200" dirty="0"/>
                  <a:t>p-</a:t>
                </a:r>
                <a:r>
                  <a:rPr lang="el-GR" sz="1200" i="0">
                    <a:latin typeface="Cambria Math" panose="02040503050406030204" pitchFamily="18" charset="0"/>
                  </a:rPr>
                  <a:t>Ξ^</a:t>
                </a:r>
                <a:r>
                  <a:rPr lang="de-DE" sz="1200" i="0">
                    <a:latin typeface="Cambria Math" panose="02040503050406030204" pitchFamily="18" charset="0"/>
                  </a:rPr>
                  <a:t>−</a:t>
                </a:r>
                <a:r>
                  <a:rPr lang="en-US" noProof="0" dirty="0"/>
                  <a:t> correlation, because</a:t>
                </a:r>
                <a:r>
                  <a:rPr lang="en-US" baseline="0" noProof="0" dirty="0"/>
                  <a:t> </a:t>
                </a:r>
                <a:r>
                  <a:rPr lang="en-US" noProof="0" dirty="0"/>
                  <a:t>the </a:t>
                </a:r>
                <a:r>
                  <a:rPr lang="en-US" sz="1200" dirty="0"/>
                  <a:t>p-</a:t>
                </a:r>
                <a:r>
                  <a:rPr lang="el-GR" sz="1200" i="0">
                    <a:latin typeface="Cambria Math" panose="02040503050406030204" pitchFamily="18" charset="0"/>
                  </a:rPr>
                  <a:t>Ξ^</a:t>
                </a:r>
                <a:r>
                  <a:rPr lang="de-DE" sz="1200" i="0">
                    <a:latin typeface="Cambria Math" panose="02040503050406030204" pitchFamily="18" charset="0"/>
                  </a:rPr>
                  <a:t>−</a:t>
                </a:r>
                <a:r>
                  <a:rPr lang="en-US" noProof="0" dirty="0"/>
                  <a:t> correlation is the only Nucleon-Xi system with enough statistics</a:t>
                </a:r>
              </a:p>
              <a:p>
                <a:pPr marL="0" indent="0">
                  <a:buFontTx/>
                  <a:buNone/>
                </a:pPr>
                <a:endParaRPr lang="en-US" noProof="0" dirty="0"/>
              </a:p>
              <a:p>
                <a:pPr marL="0" indent="0">
                  <a:buFontTx/>
                  <a:buNone/>
                </a:pPr>
                <a:endParaRPr lang="en-US" noProof="0" dirty="0"/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Edit: It should be stressed that such conclusions would be highly model-dependent, as e.g. it can happen that the model overshoots the repulsion in the I = 1 channel and the attractiveness of the I = 0 channel, leading to good fit of the p-Ξ data, but yet wrong description of the n-Ξ</a:t>
                </a:r>
                <a:endParaRPr lang="en-US" noProof="0" dirty="0"/>
              </a:p>
              <a:p>
                <a:pPr marL="171450" indent="-171450">
                  <a:buFontTx/>
                  <a:buChar char="-"/>
                </a:pPr>
                <a:endParaRPr lang="de-DE" dirty="0"/>
              </a:p>
              <a:p>
                <a:r>
                  <a:rPr lang="de-DE" dirty="0"/>
                  <a:t>Edit: 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Ξ-: I = 1, I3 = -1, pΞ0: I = 1, I3 = 1 -&gt; does not matter for QCD since input parameter is I =&gt; both not experimentally sufficient</a:t>
                </a:r>
              </a:p>
              <a:p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pΞ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-: I3(p)= ½, I3(Ξ-)=-½ -&gt; I= 0, 1 -&gt; two possible isospin combinations with equal probability of occurring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Lattice QCD: information about all four S-I-channels, if lattice calculations can describe the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pΞ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 potential/correlation function, they might also do that for the nΞ0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Edit: However a complication arises as the Ξ 0 decays into a Λπ0 and finally the π0 →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γγ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detection of photons is possible with the ALICE detector, but the reconstruction the Ξ0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becomes highly inefficient and contaminated with combinatorial background, making any analysis extremely challenging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19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855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US" noProof="0" dirty="0"/>
                  <a:t>Lattice calculations deliver the shape of the potential for these spin-isospin channels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noProof="0" dirty="0"/>
                  <a:t>I calculated the mean potentials for instance in nuclear matter in each channel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noProof="0" dirty="0"/>
                  <a:t>The n</a:t>
                </a:r>
                <a:r>
                  <a:rPr lang="en-US" sz="1200" dirty="0"/>
                  <a:t>-</a:t>
                </a:r>
                <a:r>
                  <a:rPr lang="el-GR" sz="1200" i="0">
                    <a:latin typeface="Cambria Math" panose="02040503050406030204" pitchFamily="18" charset="0"/>
                  </a:rPr>
                  <a:t>Ξ^</a:t>
                </a:r>
                <a:r>
                  <a:rPr lang="de-DE" sz="1200" i="0">
                    <a:latin typeface="Cambria Math" panose="02040503050406030204" pitchFamily="18" charset="0"/>
                  </a:rPr>
                  <a:t>−</a:t>
                </a:r>
                <a:r>
                  <a:rPr lang="en-US" noProof="0" dirty="0"/>
                  <a:t> has a total isospin of 1, which results in this mean potential here which is slightly </a:t>
                </a:r>
                <a:r>
                  <a:rPr lang="en-US" noProof="0" dirty="0" err="1"/>
                  <a:t>attractice</a:t>
                </a:r>
                <a:r>
                  <a:rPr lang="en-US" noProof="0" dirty="0"/>
                  <a:t> but almost neutral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noProof="0" dirty="0"/>
                  <a:t>The </a:t>
                </a:r>
                <a:r>
                  <a:rPr lang="en-US" sz="1200" dirty="0"/>
                  <a:t>p-</a:t>
                </a:r>
                <a:r>
                  <a:rPr lang="el-GR" sz="1200" i="0">
                    <a:latin typeface="Cambria Math" panose="02040503050406030204" pitchFamily="18" charset="0"/>
                  </a:rPr>
                  <a:t>Ξ^</a:t>
                </a:r>
                <a:r>
                  <a:rPr lang="de-DE" sz="1200" i="0">
                    <a:latin typeface="Cambria Math" panose="02040503050406030204" pitchFamily="18" charset="0"/>
                  </a:rPr>
                  <a:t>−</a:t>
                </a:r>
                <a:r>
                  <a:rPr lang="en-US" noProof="0" dirty="0"/>
                  <a:t> has two</a:t>
                </a:r>
                <a:r>
                  <a:rPr lang="en-US" baseline="0" noProof="0" dirty="0"/>
                  <a:t> possible isospin configurations, which results in a more attractive mean potential</a:t>
                </a:r>
                <a:endParaRPr lang="en-US" noProof="0" dirty="0"/>
              </a:p>
              <a:p>
                <a:pPr marL="171450" indent="-171450">
                  <a:buFontTx/>
                  <a:buChar char="-"/>
                </a:pPr>
                <a:endParaRPr lang="en-US" noProof="0" dirty="0"/>
              </a:p>
              <a:p>
                <a:pPr marL="0" indent="0">
                  <a:buFontTx/>
                  <a:buNone/>
                </a:pPr>
                <a:endParaRPr lang="en-US" noProof="0" dirty="0"/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Edit: It should be stressed that such conclusions would be highly model-dependent, as e.g. it can happen that the model overshoots the repulsion in the I = 1 channel and the attractiveness of the I = 0 channel, leading to good fit of the p-Ξ data, but yet wrong description of the n-Ξ</a:t>
                </a:r>
                <a:endParaRPr lang="en-US" noProof="0" dirty="0"/>
              </a:p>
              <a:p>
                <a:pPr marL="171450" indent="-171450">
                  <a:buFontTx/>
                  <a:buChar char="-"/>
                </a:pPr>
                <a:endParaRPr lang="de-DE" dirty="0"/>
              </a:p>
              <a:p>
                <a:r>
                  <a:rPr lang="de-DE" dirty="0"/>
                  <a:t>Edit: 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Ξ-: I = 1, I3 = -1, pΞ0: I = 1, I3 = 1 -&gt; does not matter for QCD since input parameter is I =&gt; both not experimentally sufficient</a:t>
                </a:r>
              </a:p>
              <a:p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pΞ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-: I3(p)= ½, I3(Ξ-)=-½ -&gt; I= 0, 1 -&gt; two possible isospin combinations with equal probability of occurring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Lattice QCD: information about all four S-I-channels, if lattice calculations can describe the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pΞ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 potential/correlation function, they might also do that for the nΞ0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Edit: However a complication arises as the Ξ 0 decays into a Λπ0 and finally the π0 →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γγ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detection of photons is possible with the ALICE detector, but the reconstruction the Ξ0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becomes highly inefficient and contaminated with combinatorial background, making any analysis extremely challenging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816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Tx/>
                  <a:buChar char="-"/>
                </a:pPr>
                <a:r>
                  <a:rPr lang="en-US" noProof="0" dirty="0"/>
                  <a:t>The point of this is now that the </a:t>
                </a:r>
                <a:r>
                  <a:rPr lang="en-US" sz="1200" dirty="0"/>
                  <a:t>p-</a:t>
                </a:r>
                <a:r>
                  <a:rPr lang="el-GR" sz="1200" i="0">
                    <a:latin typeface="Cambria Math" panose="02040503050406030204" pitchFamily="18" charset="0"/>
                  </a:rPr>
                  <a:t>Ξ^</a:t>
                </a:r>
                <a:r>
                  <a:rPr lang="de-DE" sz="1200" i="0">
                    <a:latin typeface="Cambria Math" panose="02040503050406030204" pitchFamily="18" charset="0"/>
                  </a:rPr>
                  <a:t>−</a:t>
                </a:r>
                <a:r>
                  <a:rPr lang="en-US" noProof="0" dirty="0"/>
                  <a:t> can be put into the correlation function</a:t>
                </a:r>
                <a:r>
                  <a:rPr lang="en-US" baseline="0" noProof="0" dirty="0"/>
                  <a:t> which results in a fit like this 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baseline="0" noProof="0" dirty="0"/>
                  <a:t>Here the run 2 data are fitted in p-lead collisions, and with the QCD potential as input, the fit obtains approximately the same shape as the data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noProof="0" dirty="0"/>
                  <a:t>Now, if lattice QCD makes correct predictions on the </a:t>
                </a:r>
                <a:r>
                  <a:rPr lang="en-US" sz="1200" dirty="0"/>
                  <a:t>p-</a:t>
                </a:r>
                <a:r>
                  <a:rPr lang="el-GR" sz="1200" i="0">
                    <a:latin typeface="Cambria Math" panose="02040503050406030204" pitchFamily="18" charset="0"/>
                  </a:rPr>
                  <a:t>Ξ^</a:t>
                </a:r>
                <a:r>
                  <a:rPr lang="de-DE" sz="1200" i="0">
                    <a:latin typeface="Cambria Math" panose="02040503050406030204" pitchFamily="18" charset="0"/>
                  </a:rPr>
                  <a:t>−</a:t>
                </a:r>
                <a:r>
                  <a:rPr lang="en-US" noProof="0" dirty="0"/>
                  <a:t>, it might also do that for the n</a:t>
                </a:r>
                <a:r>
                  <a:rPr lang="en-US" sz="1200" dirty="0"/>
                  <a:t>-</a:t>
                </a:r>
                <a:r>
                  <a:rPr lang="el-GR" sz="1200" i="0">
                    <a:latin typeface="Cambria Math" panose="02040503050406030204" pitchFamily="18" charset="0"/>
                  </a:rPr>
                  <a:t>Ξ^</a:t>
                </a:r>
                <a:r>
                  <a:rPr lang="de-DE" sz="1200" i="0">
                    <a:latin typeface="Cambria Math" panose="02040503050406030204" pitchFamily="18" charset="0"/>
                  </a:rPr>
                  <a:t>−</a:t>
                </a:r>
                <a:endParaRPr lang="en-US" noProof="0" dirty="0"/>
              </a:p>
              <a:p>
                <a:pPr marL="171450" indent="-171450">
                  <a:buFontTx/>
                  <a:buChar char="-"/>
                </a:pPr>
                <a:r>
                  <a:rPr lang="en-US" noProof="0" dirty="0"/>
                  <a:t>In my thesis I analyzed the Xi minus production cross section which is one of the first steps for investigating this proton-Xi minus potential</a:t>
                </a:r>
              </a:p>
              <a:p>
                <a:pPr marL="171450" indent="-171450">
                  <a:buFontTx/>
                  <a:buChar char="-"/>
                </a:pPr>
                <a:r>
                  <a:rPr lang="en-US" noProof="0" dirty="0"/>
                  <a:t>Also, it allows for an analysis of the track selection cuts from Run 2</a:t>
                </a:r>
              </a:p>
              <a:p>
                <a:pPr marL="0" indent="0">
                  <a:buFontTx/>
                  <a:buNone/>
                </a:pPr>
                <a:endParaRPr lang="en-US" noProof="0" dirty="0"/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Edit: It should be stressed that such conclusions would be highly model-dependent, as e.g. it can happen that the model overshoots the repulsion in the I = 1 channel and the attractiveness of the I = 0 channel, leading to good fit of the p-Ξ data, but yet wrong description of the n-Ξ</a:t>
                </a:r>
                <a:endParaRPr lang="en-US" noProof="0" dirty="0"/>
              </a:p>
              <a:p>
                <a:pPr marL="171450" indent="-171450">
                  <a:buFontTx/>
                  <a:buChar char="-"/>
                </a:pPr>
                <a:endParaRPr lang="de-DE" dirty="0"/>
              </a:p>
              <a:p>
                <a:r>
                  <a:rPr lang="de-DE" dirty="0"/>
                  <a:t>Edit: 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Ξ-: I = 1, I3 = -1, pΞ0: I = 1, I3 = 1 -&gt; does not matter for QCD since input parameter is I =&gt; both not experimentally sufficient</a:t>
                </a:r>
              </a:p>
              <a:p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pΞ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-: I3(p)= ½, I3(Ξ-)=-½ -&gt; I= 0, 1 -&gt; two possible isospin combinations with equal probability of occurring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Lattice QCD: information about all four S-I-channels, if lattice calculations can describe the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pΞ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 potential/correlation function, they might also do that for the nΞ0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Edit: However a complication arises as the Ξ 0 decays into a Λπ0 and finally the π0 →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γγ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The detection of photons is possible with the ALICE detector, but the reconstruction the Ξ0</a:t>
                </a:r>
              </a:p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becomes highly inefficient and contaminated with combinatorial background, making any analysis extremely challenging</a:t>
                </a:r>
              </a:p>
              <a:p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972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32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-"/>
            </a:pP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338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21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30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5979-5E1B-471C-BCC5-5CE8137651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082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31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5979-5E1B-471C-BCC5-5CE8137651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8370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379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33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A22619-781A-4425-8A2C-CD93C6907E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654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07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A22619-781A-4425-8A2C-CD93C6907E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561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196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29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5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06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644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09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909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 panose="05050102010706020507" pitchFamily="18" charset="2"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55A5A-5C75-45FB-AE59-1134E29F23D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56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14F78-45E5-4566-96CE-89A3B393B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BC3E97-9EF0-406D-873A-2B244A396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CA4325-9A71-4E56-B69C-3BAC4483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D24ACD-C7C8-467F-AC0D-304DDD00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F148BE-6593-4BB2-802E-30BB5941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063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5AE73-7DC5-489B-9B4E-E8D7E820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2C8757-5A85-4743-947A-BECDFC2EF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3A528C-E565-414F-8985-9CCF2A08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0581F2-8414-477D-B94A-ED87043C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DF8A72-AA86-4998-ABFB-92C6A224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13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E9B6BCD-67EF-433F-88B4-DD4388956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5A1644-EDCB-449D-A2B8-FB2251683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A5237E-BCC4-4E72-BE86-2C5C1ACB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4B88FC-91F2-4DD0-A1B5-FB0DC307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AB0A2A-A6FA-4831-9CDD-187AAF46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9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91C2B-612A-4B7B-90EB-18E7D27C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2AC656-20F0-4D7D-B027-DB8F2376D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835033-86D5-4197-BB12-96FF620B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4CEFCB-F664-46B0-A73D-578B76D4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DA1AD2-9128-4101-B13A-4A3ECB10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60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4FD9E-29E9-4B77-B2F0-79318360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726328-2650-4FD6-BF3A-2A0FED126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723871-4123-4517-B47C-6CE5EAF6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CF96F1-32B1-4CF7-928B-7FBE6540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A92B57-15B8-47B3-8B42-F2B7D0F2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B1862-3E96-422C-B66C-7DC656AA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B0BE09-5D69-41D7-8AB7-BCF44A526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52ADE3-A8D9-482E-B78E-555D5779A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FF5C99-9E23-45E0-8E78-AC4BB081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732B31-9D48-4B42-8689-C4713FDB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FC143A-EA4F-4821-9A25-944DA83F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75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C152E-72C3-4B74-88F7-DBF06F68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416175-EA14-4449-8406-34F0707D1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FFFBF2-CEEB-4CC6-B86A-4D07BE3E7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14E502-9512-4502-A1FF-773B92CA6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2758F30-0F10-4E7F-896E-7607099CD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047FD47-C6D8-4779-85C0-F337EB53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E92096-6FEE-430C-8780-23038A32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9592C8F-6B52-49C4-9FF7-11AED2C9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62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62D3D-292C-4F7B-A30B-9058934A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5BA03C-C28A-46D4-A67D-AF350271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C71521-BE46-4036-9695-76486047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5E559F-1AA5-484A-8CA7-D4AC6003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8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F83BDE-9FA5-4D12-84EF-F0DEC058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626F3F-C600-42B4-85A3-EBA6D0A1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04FCD5-00A5-44D2-BE39-78A727BA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82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FC6EE-07A2-43CD-BBA0-B0EA3D0E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7B791B-10BD-4B7E-AD71-108BDAE8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B5E191-8199-4AC7-8BA2-D4C997BAD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3AEC45-BBFE-405E-A1F2-6537B655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4AE05E-9107-4F22-8BE1-5070D2DA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3512DA-A757-4819-ABFC-C4F0ED82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7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A4D6A-5D4A-477D-A9B9-27E55070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978E24D-6D28-4F8E-92C2-78B8CC216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FA85C6-4878-477F-844F-71135F464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E33C7D-D0B9-4B55-9516-DD3F64E8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78504-BF0D-4EF8-A95F-DDF71537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D25DA1-E390-4766-8FA1-7EEB2EDB5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01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969C7E-732C-4A02-8E1C-A329625B7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438F23-F786-4DFE-AEED-8B29F64AD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8FA6DB-1A0A-4F8B-92DF-3BBECAA2A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15BB-B848-4EC7-AD07-E2E9A4512AB9}" type="datetimeFigureOut">
              <a:rPr lang="de-DE" smtClean="0"/>
              <a:t>17.12.2018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C332AF-B072-4EF7-813E-C6380A500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38DB67-51C1-42F4-B0EB-2AB435D41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3A78-86B0-4191-A07B-E59DA2F7C7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58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71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7.png"/><Relationship Id="rId4" Type="http://schemas.openxmlformats.org/officeDocument/2006/relationships/image" Target="../media/image51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58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7.pn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68.png"/><Relationship Id="rId9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0C1A77F-E2AA-4558-872F-6B9633EDC8F3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2407313"/>
                <a:ext cx="9144000" cy="2043373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/>
                  <a:t>Femtoscopy studies of nucleon-hyperon potentials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4400" dirty="0"/>
                  <a:t>production in 13 </a:t>
                </a:r>
                <a:r>
                  <a:rPr lang="en-US" sz="4400" dirty="0" err="1"/>
                  <a:t>TeV</a:t>
                </a:r>
                <a:r>
                  <a:rPr lang="en-US" sz="4400" dirty="0"/>
                  <a:t> pp collisions at ALICE</a:t>
                </a:r>
                <a:endParaRPr lang="de-DE" sz="440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0C1A77F-E2AA-4558-872F-6B9633EDC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2407313"/>
                <a:ext cx="9144000" cy="2043373"/>
              </a:xfrm>
              <a:blipFill>
                <a:blip r:embed="rId2"/>
                <a:stretch>
                  <a:fillRect t="-2388" r="-1267" b="-143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1">
            <a:extLst>
              <a:ext uri="{FF2B5EF4-FFF2-40B4-BE49-F238E27FC236}">
                <a16:creationId xmlns:a16="http://schemas.microsoft.com/office/drawing/2014/main" id="{946252B8-C37B-4057-B629-9B2BEDBA5700}"/>
              </a:ext>
            </a:extLst>
          </p:cNvPr>
          <p:cNvSpPr txBox="1">
            <a:spLocks/>
          </p:cNvSpPr>
          <p:nvPr/>
        </p:nvSpPr>
        <p:spPr>
          <a:xfrm>
            <a:off x="4835856" y="4626590"/>
            <a:ext cx="2520287" cy="3548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dirty="0"/>
              <a:t>Patrick Berggold</a:t>
            </a:r>
          </a:p>
        </p:txBody>
      </p:sp>
    </p:spTree>
    <p:extLst>
      <p:ext uri="{BB962C8B-B14F-4D97-AF65-F5344CB8AC3E}">
        <p14:creationId xmlns:p14="http://schemas.microsoft.com/office/powerpoint/2010/main" val="254070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DBD8DB5-47F2-40B0-A015-07F42DA452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4146" r="3064" b="4132"/>
          <a:stretch/>
        </p:blipFill>
        <p:spPr>
          <a:xfrm>
            <a:off x="746535" y="1503999"/>
            <a:ext cx="8157436" cy="4465905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A411321D-FE35-470D-8BD1-DD9E5BA07D3B}"/>
              </a:ext>
            </a:extLst>
          </p:cNvPr>
          <p:cNvSpPr/>
          <p:nvPr/>
        </p:nvSpPr>
        <p:spPr>
          <a:xfrm>
            <a:off x="8096691" y="1130750"/>
            <a:ext cx="3854517" cy="3180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 err="1"/>
              <a:t>Usmani</a:t>
            </a:r>
            <a:r>
              <a:rPr lang="en-US" sz="2000" dirty="0"/>
              <a:t> potential (p</a:t>
            </a:r>
            <a:r>
              <a:rPr lang="el-GR" sz="2000" dirty="0"/>
              <a:t>Λ</a:t>
            </a:r>
            <a:r>
              <a:rPr lang="de-DE" sz="2000" dirty="0"/>
              <a:t> </a:t>
            </a:r>
            <a:r>
              <a:rPr lang="en-US" sz="2000" dirty="0"/>
              <a:t>interaction-scattering experiments):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FE8AAB8F-4DE5-4D6C-A63D-6E39B5281E91}"/>
                  </a:ext>
                </a:extLst>
              </p:cNvPr>
              <p:cNvSpPr/>
              <p:nvPr/>
            </p:nvSpPr>
            <p:spPr>
              <a:xfrm>
                <a:off x="8030582" y="1385888"/>
                <a:ext cx="385451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𝑈𝑠𝑚𝑎𝑛𝑖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FE8AAB8F-4DE5-4D6C-A63D-6E39B5281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582" y="1385888"/>
                <a:ext cx="3854517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E1095788-644C-4B6A-825A-194F0B8542B6}"/>
                  </a:ext>
                </a:extLst>
              </p:cNvPr>
              <p:cNvSpPr/>
              <p:nvPr/>
            </p:nvSpPr>
            <p:spPr>
              <a:xfrm>
                <a:off x="8374653" y="2152016"/>
                <a:ext cx="3298595" cy="768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p>
                        <m:sSup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unc>
                                <m:func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de-D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fName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de-DE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⁡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E1095788-644C-4B6A-825A-194F0B8542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653" y="2152016"/>
                <a:ext cx="3298595" cy="768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7E072080-A9C5-4F18-A4D5-3D0233F2316A}"/>
                  </a:ext>
                </a:extLst>
              </p:cNvPr>
              <p:cNvSpPr/>
              <p:nvPr/>
            </p:nvSpPr>
            <p:spPr>
              <a:xfrm>
                <a:off x="8374653" y="3123147"/>
                <a:ext cx="18742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=2137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7E072080-A9C5-4F18-A4D5-3D0233F23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653" y="3123147"/>
                <a:ext cx="187423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169EFCDB-AA7B-4343-9A69-191E000253E7}"/>
                  </a:ext>
                </a:extLst>
              </p:cNvPr>
              <p:cNvSpPr/>
              <p:nvPr/>
            </p:nvSpPr>
            <p:spPr>
              <a:xfrm>
                <a:off x="8374653" y="3555910"/>
                <a:ext cx="13735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𝑓𝑚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169EFCDB-AA7B-4343-9A69-191E00025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653" y="3555910"/>
                <a:ext cx="1373581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992EB1F0-03B4-4349-8304-DC513C50BC18}"/>
                  </a:ext>
                </a:extLst>
              </p:cNvPr>
              <p:cNvSpPr/>
              <p:nvPr/>
            </p:nvSpPr>
            <p:spPr>
              <a:xfrm>
                <a:off x="8374653" y="3941590"/>
                <a:ext cx="135973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=0.2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𝑓𝑚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992EB1F0-03B4-4349-8304-DC513C50BC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653" y="3941590"/>
                <a:ext cx="135973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5773FD5E-781B-4482-9D38-FFA0962BD273}"/>
              </a:ext>
            </a:extLst>
          </p:cNvPr>
          <p:cNvSpPr/>
          <p:nvPr/>
        </p:nvSpPr>
        <p:spPr>
          <a:xfrm rot="7657083">
            <a:off x="8767481" y="2043901"/>
            <a:ext cx="538255" cy="2162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1073CB2E-D079-4879-BA7B-A16641047319}"/>
              </a:ext>
            </a:extLst>
          </p:cNvPr>
          <p:cNvSpPr/>
          <p:nvPr/>
        </p:nvSpPr>
        <p:spPr>
          <a:xfrm rot="5400000">
            <a:off x="8543604" y="2860966"/>
            <a:ext cx="307157" cy="1790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Geschweifte Klammer links 23">
            <a:extLst>
              <a:ext uri="{FF2B5EF4-FFF2-40B4-BE49-F238E27FC236}">
                <a16:creationId xmlns:a16="http://schemas.microsoft.com/office/drawing/2014/main" id="{E49D4E19-D572-4048-8064-2DBACB97BE4F}"/>
              </a:ext>
            </a:extLst>
          </p:cNvPr>
          <p:cNvSpPr/>
          <p:nvPr/>
        </p:nvSpPr>
        <p:spPr>
          <a:xfrm rot="5400000">
            <a:off x="10618048" y="291623"/>
            <a:ext cx="233015" cy="2000344"/>
          </a:xfrm>
          <a:prstGeom prst="leftBrace">
            <a:avLst>
              <a:gd name="adj1" fmla="val 7981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D503F81-174A-4973-8A31-81ACA8E0E1BB}"/>
              </a:ext>
            </a:extLst>
          </p:cNvPr>
          <p:cNvSpPr/>
          <p:nvPr/>
        </p:nvSpPr>
        <p:spPr>
          <a:xfrm>
            <a:off x="9869446" y="483019"/>
            <a:ext cx="173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Spin-interaction</a:t>
            </a:r>
            <a:br>
              <a:rPr lang="en-US" dirty="0"/>
            </a:br>
            <a:r>
              <a:rPr lang="en-US" dirty="0"/>
              <a:t>and OPE</a:t>
            </a:r>
          </a:p>
        </p:txBody>
      </p:sp>
      <p:sp>
        <p:nvSpPr>
          <p:cNvPr id="26" name="Foliennummernplatzhalter 1">
            <a:extLst>
              <a:ext uri="{FF2B5EF4-FFF2-40B4-BE49-F238E27FC236}">
                <a16:creationId xmlns:a16="http://schemas.microsoft.com/office/drawing/2014/main" id="{6FD7FC3A-44DD-40F9-9CA8-8489065D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10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51C5D78D-88BA-470A-813B-35178CC7CD6A}"/>
                  </a:ext>
                </a:extLst>
              </p:cNvPr>
              <p:cNvSpPr/>
              <p:nvPr/>
            </p:nvSpPr>
            <p:spPr>
              <a:xfrm>
                <a:off x="7261519" y="5790364"/>
                <a:ext cx="32387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Repulsive core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de-DE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is just </a:t>
                </a:r>
                <a:br>
                  <a:rPr lang="en-US" sz="2000" dirty="0">
                    <a:solidFill>
                      <a:srgbClr val="FF0000"/>
                    </a:solidFill>
                  </a:rPr>
                </a:br>
                <a:r>
                  <a:rPr lang="en-US" sz="2000" dirty="0">
                    <a:solidFill>
                      <a:srgbClr val="FF0000"/>
                    </a:solidFill>
                  </a:rPr>
                  <a:t>an effective parametrization</a:t>
                </a:r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51C5D78D-88BA-470A-813B-35178CC7C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519" y="5790364"/>
                <a:ext cx="3238772" cy="707886"/>
              </a:xfrm>
              <a:prstGeom prst="rect">
                <a:avLst/>
              </a:prstGeom>
              <a:blipFill>
                <a:blip r:embed="rId9"/>
                <a:stretch>
                  <a:fillRect l="-1883" t="-5172" b="-146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998DAABF-46F8-4766-9A66-51623A26F5D7}"/>
              </a:ext>
            </a:extLst>
          </p:cNvPr>
          <p:cNvSpPr/>
          <p:nvPr/>
        </p:nvSpPr>
        <p:spPr>
          <a:xfrm>
            <a:off x="6777332" y="5830572"/>
            <a:ext cx="484187" cy="3033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4A19AC39-BCDD-442F-9DA2-15F2612E3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2893" y="4450772"/>
            <a:ext cx="3491982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1" indent="160729" defTabSz="45718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de-DE" altLang="de-DE" sz="1125" b="1" dirty="0" err="1">
                <a:solidFill>
                  <a:srgbClr val="000000"/>
                </a:solidFill>
                <a:latin typeface="Courier New"/>
                <a:cs typeface="Courier New"/>
              </a:rPr>
              <a:t>Phys.Rev</a:t>
            </a:r>
            <a:r>
              <a:rPr lang="de-DE" altLang="de-DE" sz="1125" b="1" dirty="0">
                <a:solidFill>
                  <a:srgbClr val="000000"/>
                </a:solidFill>
                <a:latin typeface="Courier New"/>
                <a:cs typeface="Courier New"/>
              </a:rPr>
              <a:t>. C31 (1985) 1400-1411 </a:t>
            </a:r>
          </a:p>
        </p:txBody>
      </p:sp>
    </p:spTree>
    <p:extLst>
      <p:ext uri="{BB962C8B-B14F-4D97-AF65-F5344CB8AC3E}">
        <p14:creationId xmlns:p14="http://schemas.microsoft.com/office/powerpoint/2010/main" val="50663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Task</a:t>
            </a:r>
            <a:r>
              <a:rPr lang="en-US" sz="2400" dirty="0"/>
              <a:t>: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The fit has a different shape than the data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/>
              <a:t>       Is this an effect of the repulsive core?</a:t>
            </a:r>
          </a:p>
        </p:txBody>
      </p:sp>
      <p:sp>
        <p:nvSpPr>
          <p:cNvPr id="26" name="Foliennummernplatzhalter 1">
            <a:extLst>
              <a:ext uri="{FF2B5EF4-FFF2-40B4-BE49-F238E27FC236}">
                <a16:creationId xmlns:a16="http://schemas.microsoft.com/office/drawing/2014/main" id="{6FD7FC3A-44DD-40F9-9CA8-8489065D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11</a:t>
            </a:fld>
            <a:endParaRPr lang="de-DE"/>
          </a:p>
        </p:txBody>
      </p:sp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8E50A11F-4AFF-461A-A8ED-71B53B7AE92C}"/>
              </a:ext>
            </a:extLst>
          </p:cNvPr>
          <p:cNvSpPr/>
          <p:nvPr/>
        </p:nvSpPr>
        <p:spPr>
          <a:xfrm>
            <a:off x="831880" y="1889087"/>
            <a:ext cx="448301" cy="3065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B81578FF-C929-40B9-88F5-5E0F5621CE7C}"/>
              </a:ext>
            </a:extLst>
          </p:cNvPr>
          <p:cNvSpPr/>
          <p:nvPr/>
        </p:nvSpPr>
        <p:spPr>
          <a:xfrm>
            <a:off x="831880" y="2796028"/>
            <a:ext cx="448301" cy="3065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37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Task</a:t>
            </a:r>
            <a:r>
              <a:rPr lang="en-US" sz="2400" dirty="0"/>
              <a:t>: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The fit has a different shape than the data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/>
              <a:t>       Is this an effect of the repulsive core?</a:t>
            </a:r>
          </a:p>
        </p:txBody>
      </p:sp>
      <p:sp>
        <p:nvSpPr>
          <p:cNvPr id="26" name="Foliennummernplatzhalter 1">
            <a:extLst>
              <a:ext uri="{FF2B5EF4-FFF2-40B4-BE49-F238E27FC236}">
                <a16:creationId xmlns:a16="http://schemas.microsoft.com/office/drawing/2014/main" id="{6FD7FC3A-44DD-40F9-9CA8-8489065D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12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469D59E-7507-45CD-A3DF-A8C319E5C465}"/>
              </a:ext>
            </a:extLst>
          </p:cNvPr>
          <p:cNvSpPr/>
          <p:nvPr/>
        </p:nvSpPr>
        <p:spPr>
          <a:xfrm>
            <a:off x="833041" y="3637648"/>
            <a:ext cx="4152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Identification of the </a:t>
            </a:r>
            <a:r>
              <a:rPr lang="en-US" sz="2000" dirty="0" err="1"/>
              <a:t>Usmani</a:t>
            </a:r>
            <a:r>
              <a:rPr lang="en-US" sz="2000" dirty="0"/>
              <a:t> potential </a:t>
            </a:r>
            <a:br>
              <a:rPr lang="en-US" sz="2000" dirty="0"/>
            </a:br>
            <a:r>
              <a:rPr lang="en-US" sz="2000" dirty="0"/>
              <a:t>through its scattering parameters: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elle 29">
                <a:extLst>
                  <a:ext uri="{FF2B5EF4-FFF2-40B4-BE49-F238E27FC236}">
                    <a16:creationId xmlns:a16="http://schemas.microsoft.com/office/drawing/2014/main" id="{D0279CB5-3182-4C34-9199-5735DA88EF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273552"/>
                  </p:ext>
                </p:extLst>
              </p:nvPr>
            </p:nvGraphicFramePr>
            <p:xfrm>
              <a:off x="831880" y="4432300"/>
              <a:ext cx="2912636" cy="1172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7863">
                      <a:extLst>
                        <a:ext uri="{9D8B030D-6E8A-4147-A177-3AD203B41FA5}">
                          <a16:colId xmlns:a16="http://schemas.microsoft.com/office/drawing/2014/main" val="2793534168"/>
                        </a:ext>
                      </a:extLst>
                    </a:gridCol>
                    <a:gridCol w="1111729">
                      <a:extLst>
                        <a:ext uri="{9D8B030D-6E8A-4147-A177-3AD203B41FA5}">
                          <a16:colId xmlns:a16="http://schemas.microsoft.com/office/drawing/2014/main" val="1771787809"/>
                        </a:ext>
                      </a:extLst>
                    </a:gridCol>
                    <a:gridCol w="1213044">
                      <a:extLst>
                        <a:ext uri="{9D8B030D-6E8A-4147-A177-3AD203B41FA5}">
                          <a16:colId xmlns:a16="http://schemas.microsoft.com/office/drawing/2014/main" val="3780127802"/>
                        </a:ext>
                      </a:extLst>
                    </a:gridCol>
                  </a:tblGrid>
                  <a:tr h="386904"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de-DE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3548203"/>
                      </a:ext>
                    </a:extLst>
                  </a:tr>
                  <a:tr h="3869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1S0: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−2.88 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𝑓𝑚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+2.94 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383894"/>
                      </a:ext>
                    </a:extLst>
                  </a:tr>
                  <a:tr h="389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3S1: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66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𝑓𝑚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800" i="1" smtClean="0">
                                    <a:latin typeface="Cambria Math" panose="02040503050406030204" pitchFamily="18" charset="0"/>
                                  </a:rPr>
                                  <m:t>3.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78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51760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elle 29">
                <a:extLst>
                  <a:ext uri="{FF2B5EF4-FFF2-40B4-BE49-F238E27FC236}">
                    <a16:creationId xmlns:a16="http://schemas.microsoft.com/office/drawing/2014/main" id="{D0279CB5-3182-4C34-9199-5735DA88EF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273552"/>
                  </p:ext>
                </p:extLst>
              </p:nvPr>
            </p:nvGraphicFramePr>
            <p:xfrm>
              <a:off x="831880" y="4432300"/>
              <a:ext cx="2912636" cy="1172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7863">
                      <a:extLst>
                        <a:ext uri="{9D8B030D-6E8A-4147-A177-3AD203B41FA5}">
                          <a16:colId xmlns:a16="http://schemas.microsoft.com/office/drawing/2014/main" val="2793534168"/>
                        </a:ext>
                      </a:extLst>
                    </a:gridCol>
                    <a:gridCol w="1111729">
                      <a:extLst>
                        <a:ext uri="{9D8B030D-6E8A-4147-A177-3AD203B41FA5}">
                          <a16:colId xmlns:a16="http://schemas.microsoft.com/office/drawing/2014/main" val="1771787809"/>
                        </a:ext>
                      </a:extLst>
                    </a:gridCol>
                    <a:gridCol w="1213044">
                      <a:extLst>
                        <a:ext uri="{9D8B030D-6E8A-4147-A177-3AD203B41FA5}">
                          <a16:colId xmlns:a16="http://schemas.microsoft.com/office/drawing/2014/main" val="37801278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3552" t="-1538" r="-109836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1206" t="-1538" r="-1005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3548203"/>
                      </a:ext>
                    </a:extLst>
                  </a:tr>
                  <a:tr h="3869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1S0: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3552" t="-103125" r="-109836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1206" t="-103125" r="-1005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383894"/>
                      </a:ext>
                    </a:extLst>
                  </a:tr>
                  <a:tr h="389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3S1: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3552" t="-203125" r="-10983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1206" t="-203125" r="-1005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51760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B4E37BE-CC8F-43A4-B64B-CD26564F758D}"/>
                  </a:ext>
                </a:extLst>
              </p:cNvPr>
              <p:cNvSpPr/>
              <p:nvPr/>
            </p:nvSpPr>
            <p:spPr>
              <a:xfrm>
                <a:off x="1536539" y="5668260"/>
                <a:ext cx="1962781" cy="60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1600" dirty="0"/>
                  <a:t> – </a:t>
                </a:r>
                <a:r>
                  <a:rPr lang="en-US" sz="1600" dirty="0"/>
                  <a:t>scattering length</a:t>
                </a:r>
                <a:br>
                  <a:rPr lang="de-DE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de-DE" sz="1600" dirty="0"/>
                  <a:t> – </a:t>
                </a:r>
                <a:r>
                  <a:rPr lang="en-US" sz="1600" dirty="0"/>
                  <a:t>effective range</a:t>
                </a:r>
                <a:endParaRPr lang="de-DE" sz="16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B4E37BE-CC8F-43A4-B64B-CD26564F7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39" y="5668260"/>
                <a:ext cx="1962781" cy="604524"/>
              </a:xfrm>
              <a:prstGeom prst="rect">
                <a:avLst/>
              </a:prstGeom>
              <a:blipFill>
                <a:blip r:embed="rId4"/>
                <a:stretch>
                  <a:fillRect t="-3030" r="-932" b="-101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8E50A11F-4AFF-461A-A8ED-71B53B7AE92C}"/>
              </a:ext>
            </a:extLst>
          </p:cNvPr>
          <p:cNvSpPr/>
          <p:nvPr/>
        </p:nvSpPr>
        <p:spPr>
          <a:xfrm>
            <a:off x="831880" y="1889087"/>
            <a:ext cx="448301" cy="3065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B81578FF-C929-40B9-88F5-5E0F5621CE7C}"/>
              </a:ext>
            </a:extLst>
          </p:cNvPr>
          <p:cNvSpPr/>
          <p:nvPr/>
        </p:nvSpPr>
        <p:spPr>
          <a:xfrm>
            <a:off x="831880" y="2796028"/>
            <a:ext cx="448301" cy="3065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47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Task</a:t>
            </a:r>
            <a:r>
              <a:rPr lang="en-US" sz="2400" dirty="0"/>
              <a:t>: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 The fit has a different shape than the data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400" b="1" dirty="0"/>
              <a:t>       Is this an effect of the repulsive core?</a:t>
            </a:r>
          </a:p>
        </p:txBody>
      </p:sp>
      <p:sp>
        <p:nvSpPr>
          <p:cNvPr id="26" name="Foliennummernplatzhalter 1">
            <a:extLst>
              <a:ext uri="{FF2B5EF4-FFF2-40B4-BE49-F238E27FC236}">
                <a16:creationId xmlns:a16="http://schemas.microsoft.com/office/drawing/2014/main" id="{6FD7FC3A-44DD-40F9-9CA8-8489065D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13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469D59E-7507-45CD-A3DF-A8C319E5C465}"/>
              </a:ext>
            </a:extLst>
          </p:cNvPr>
          <p:cNvSpPr/>
          <p:nvPr/>
        </p:nvSpPr>
        <p:spPr>
          <a:xfrm>
            <a:off x="833041" y="3637648"/>
            <a:ext cx="4152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Identification of the </a:t>
            </a:r>
            <a:r>
              <a:rPr lang="en-US" sz="2000" dirty="0" err="1"/>
              <a:t>Usmani</a:t>
            </a:r>
            <a:r>
              <a:rPr lang="en-US" sz="2000" dirty="0"/>
              <a:t> potential </a:t>
            </a:r>
            <a:br>
              <a:rPr lang="en-US" sz="2000" dirty="0"/>
            </a:br>
            <a:r>
              <a:rPr lang="en-US" sz="2000" dirty="0"/>
              <a:t>through its scattering parameters: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elle 29">
                <a:extLst>
                  <a:ext uri="{FF2B5EF4-FFF2-40B4-BE49-F238E27FC236}">
                    <a16:creationId xmlns:a16="http://schemas.microsoft.com/office/drawing/2014/main" id="{D0279CB5-3182-4C34-9199-5735DA88EFA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31880" y="4432300"/>
              <a:ext cx="2912636" cy="1172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7863">
                      <a:extLst>
                        <a:ext uri="{9D8B030D-6E8A-4147-A177-3AD203B41FA5}">
                          <a16:colId xmlns:a16="http://schemas.microsoft.com/office/drawing/2014/main" val="2793534168"/>
                        </a:ext>
                      </a:extLst>
                    </a:gridCol>
                    <a:gridCol w="1111729">
                      <a:extLst>
                        <a:ext uri="{9D8B030D-6E8A-4147-A177-3AD203B41FA5}">
                          <a16:colId xmlns:a16="http://schemas.microsoft.com/office/drawing/2014/main" val="1771787809"/>
                        </a:ext>
                      </a:extLst>
                    </a:gridCol>
                    <a:gridCol w="1213044">
                      <a:extLst>
                        <a:ext uri="{9D8B030D-6E8A-4147-A177-3AD203B41FA5}">
                          <a16:colId xmlns:a16="http://schemas.microsoft.com/office/drawing/2014/main" val="3780127802"/>
                        </a:ext>
                      </a:extLst>
                    </a:gridCol>
                  </a:tblGrid>
                  <a:tr h="386904"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de-DE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3548203"/>
                      </a:ext>
                    </a:extLst>
                  </a:tr>
                  <a:tr h="3869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1S0: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−2.88 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𝑓𝑚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+2.94 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383894"/>
                      </a:ext>
                    </a:extLst>
                  </a:tr>
                  <a:tr h="389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3S1: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66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𝑓𝑚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800" i="1" smtClean="0">
                                    <a:latin typeface="Cambria Math" panose="02040503050406030204" pitchFamily="18" charset="0"/>
                                  </a:rPr>
                                  <m:t>3.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78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51760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elle 29">
                <a:extLst>
                  <a:ext uri="{FF2B5EF4-FFF2-40B4-BE49-F238E27FC236}">
                    <a16:creationId xmlns:a16="http://schemas.microsoft.com/office/drawing/2014/main" id="{D0279CB5-3182-4C34-9199-5735DA88EFA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31880" y="4432300"/>
              <a:ext cx="2912636" cy="1172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87863">
                      <a:extLst>
                        <a:ext uri="{9D8B030D-6E8A-4147-A177-3AD203B41FA5}">
                          <a16:colId xmlns:a16="http://schemas.microsoft.com/office/drawing/2014/main" val="2793534168"/>
                        </a:ext>
                      </a:extLst>
                    </a:gridCol>
                    <a:gridCol w="1111729">
                      <a:extLst>
                        <a:ext uri="{9D8B030D-6E8A-4147-A177-3AD203B41FA5}">
                          <a16:colId xmlns:a16="http://schemas.microsoft.com/office/drawing/2014/main" val="1771787809"/>
                        </a:ext>
                      </a:extLst>
                    </a:gridCol>
                    <a:gridCol w="1213044">
                      <a:extLst>
                        <a:ext uri="{9D8B030D-6E8A-4147-A177-3AD203B41FA5}">
                          <a16:colId xmlns:a16="http://schemas.microsoft.com/office/drawing/2014/main" val="37801278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3552" t="-1538" r="-109836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1206" t="-1538" r="-1005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3548203"/>
                      </a:ext>
                    </a:extLst>
                  </a:tr>
                  <a:tr h="3869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1S0: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3552" t="-103125" r="-109836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1206" t="-103125" r="-1005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383894"/>
                      </a:ext>
                    </a:extLst>
                  </a:tr>
                  <a:tr h="389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3S1: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53552" t="-203125" r="-10983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1206" t="-203125" r="-1005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51760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B4E37BE-CC8F-43A4-B64B-CD26564F758D}"/>
                  </a:ext>
                </a:extLst>
              </p:cNvPr>
              <p:cNvSpPr/>
              <p:nvPr/>
            </p:nvSpPr>
            <p:spPr>
              <a:xfrm>
                <a:off x="1536539" y="5668260"/>
                <a:ext cx="1962781" cy="60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1600" dirty="0"/>
                  <a:t> – </a:t>
                </a:r>
                <a:r>
                  <a:rPr lang="en-US" sz="1600" dirty="0"/>
                  <a:t>scattering length</a:t>
                </a:r>
                <a:br>
                  <a:rPr lang="de-DE" sz="1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sz="1600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de-DE" sz="1600" dirty="0"/>
                  <a:t> – </a:t>
                </a:r>
                <a:r>
                  <a:rPr lang="en-US" sz="1600" dirty="0"/>
                  <a:t>effective range</a:t>
                </a:r>
                <a:endParaRPr lang="de-DE" sz="16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B4E37BE-CC8F-43A4-B64B-CD26564F75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39" y="5668260"/>
                <a:ext cx="1962781" cy="604524"/>
              </a:xfrm>
              <a:prstGeom prst="rect">
                <a:avLst/>
              </a:prstGeom>
              <a:blipFill>
                <a:blip r:embed="rId4"/>
                <a:stretch>
                  <a:fillRect t="-3030" r="-932" b="-101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feil: nach rechts 33">
            <a:extLst>
              <a:ext uri="{FF2B5EF4-FFF2-40B4-BE49-F238E27FC236}">
                <a16:creationId xmlns:a16="http://schemas.microsoft.com/office/drawing/2014/main" id="{8E50A11F-4AFF-461A-A8ED-71B53B7AE92C}"/>
              </a:ext>
            </a:extLst>
          </p:cNvPr>
          <p:cNvSpPr/>
          <p:nvPr/>
        </p:nvSpPr>
        <p:spPr>
          <a:xfrm>
            <a:off x="831880" y="1889087"/>
            <a:ext cx="448301" cy="3065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B81578FF-C929-40B9-88F5-5E0F5621CE7C}"/>
              </a:ext>
            </a:extLst>
          </p:cNvPr>
          <p:cNvSpPr/>
          <p:nvPr/>
        </p:nvSpPr>
        <p:spPr>
          <a:xfrm>
            <a:off x="831880" y="2796028"/>
            <a:ext cx="448301" cy="3065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AEF045D7-0C91-4F99-B76B-442B61CDF545}"/>
              </a:ext>
            </a:extLst>
          </p:cNvPr>
          <p:cNvSpPr/>
          <p:nvPr/>
        </p:nvSpPr>
        <p:spPr>
          <a:xfrm rot="5400000">
            <a:off x="9947111" y="4525429"/>
            <a:ext cx="461909" cy="4077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4959E85-B0A0-4741-AC91-DFD2E8F89545}"/>
              </a:ext>
            </a:extLst>
          </p:cNvPr>
          <p:cNvSpPr/>
          <p:nvPr/>
        </p:nvSpPr>
        <p:spPr>
          <a:xfrm>
            <a:off x="8297133" y="5015987"/>
            <a:ext cx="37618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Vary</a:t>
            </a:r>
            <a:r>
              <a:rPr lang="en-US" sz="2000" dirty="0">
                <a:solidFill>
                  <a:srgbClr val="FF0000"/>
                </a:solidFill>
              </a:rPr>
              <a:t> these potential parameters!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86D1ECC1-FE78-4948-A44A-09BD6B904EA1}"/>
              </a:ext>
            </a:extLst>
          </p:cNvPr>
          <p:cNvSpPr/>
          <p:nvPr/>
        </p:nvSpPr>
        <p:spPr>
          <a:xfrm>
            <a:off x="3894868" y="4829475"/>
            <a:ext cx="461909" cy="4077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99C6BE1-5613-4FBB-BD11-1F5C50234A27}"/>
              </a:ext>
            </a:extLst>
          </p:cNvPr>
          <p:cNvSpPr/>
          <p:nvPr/>
        </p:nvSpPr>
        <p:spPr>
          <a:xfrm>
            <a:off x="4431962" y="4708394"/>
            <a:ext cx="26203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Keep these scattering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parameters </a:t>
            </a:r>
            <a:r>
              <a:rPr lang="en-US" sz="2000" b="1" dirty="0">
                <a:solidFill>
                  <a:srgbClr val="FF0000"/>
                </a:solidFill>
              </a:rPr>
              <a:t>similar</a:t>
            </a:r>
            <a:r>
              <a:rPr lang="en-US" sz="2000" dirty="0">
                <a:solidFill>
                  <a:srgbClr val="FF0000"/>
                </a:solidFill>
              </a:rPr>
              <a:t>!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6C71518-87B8-48E2-9F4E-E11735B7F3CE}"/>
              </a:ext>
            </a:extLst>
          </p:cNvPr>
          <p:cNvSpPr/>
          <p:nvPr/>
        </p:nvSpPr>
        <p:spPr>
          <a:xfrm>
            <a:off x="8096691" y="1130750"/>
            <a:ext cx="3854517" cy="31801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C9050721-FC06-4F0E-B85F-BB09FF23512F}"/>
                  </a:ext>
                </a:extLst>
              </p:cNvPr>
              <p:cNvSpPr/>
              <p:nvPr/>
            </p:nvSpPr>
            <p:spPr>
              <a:xfrm>
                <a:off x="8030582" y="1385888"/>
                <a:ext cx="385451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𝑈𝑠𝑚𝑎𝑛𝑖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sub>
                          </m:s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C9050721-FC06-4F0E-B85F-BB09FF235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582" y="1385888"/>
                <a:ext cx="3854517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ACB78464-1527-4F01-996F-85F4E4BBDEEE}"/>
                  </a:ext>
                </a:extLst>
              </p:cNvPr>
              <p:cNvSpPr/>
              <p:nvPr/>
            </p:nvSpPr>
            <p:spPr>
              <a:xfrm>
                <a:off x="8374653" y="2152016"/>
                <a:ext cx="3298595" cy="768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p>
                        <m:sSup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func>
                                <m:func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de-DE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fName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solidFill>
                                        <a:schemeClr val="tx1"/>
                                      </a:solidFill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de-DE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de-DE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⁡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ACB78464-1527-4F01-996F-85F4E4BBD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653" y="2152016"/>
                <a:ext cx="3298595" cy="768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D34921E4-B139-4B26-99CE-CB46D7029846}"/>
                  </a:ext>
                </a:extLst>
              </p:cNvPr>
              <p:cNvSpPr/>
              <p:nvPr/>
            </p:nvSpPr>
            <p:spPr>
              <a:xfrm>
                <a:off x="8374653" y="3123147"/>
                <a:ext cx="18742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=2137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id="{D34921E4-B139-4B26-99CE-CB46D7029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653" y="3123147"/>
                <a:ext cx="187423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ABC6ACD-91CC-4034-B4D0-D2AE13789276}"/>
                  </a:ext>
                </a:extLst>
              </p:cNvPr>
              <p:cNvSpPr/>
              <p:nvPr/>
            </p:nvSpPr>
            <p:spPr>
              <a:xfrm>
                <a:off x="8374653" y="3555910"/>
                <a:ext cx="13735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𝑓𝑚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4ABC6ACD-91CC-4034-B4D0-D2AE13789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653" y="3555910"/>
                <a:ext cx="1373581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83FCA02F-68BE-4846-9799-556B2435F02D}"/>
                  </a:ext>
                </a:extLst>
              </p:cNvPr>
              <p:cNvSpPr/>
              <p:nvPr/>
            </p:nvSpPr>
            <p:spPr>
              <a:xfrm>
                <a:off x="8374653" y="3941590"/>
                <a:ext cx="135973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=0.2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𝑓𝑚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83FCA02F-68BE-4846-9799-556B2435F0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653" y="3941590"/>
                <a:ext cx="1359731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84DDBB1B-F4BF-46AD-9711-C8AEBB3C9507}"/>
              </a:ext>
            </a:extLst>
          </p:cNvPr>
          <p:cNvSpPr/>
          <p:nvPr/>
        </p:nvSpPr>
        <p:spPr>
          <a:xfrm rot="7657083">
            <a:off x="8767481" y="2043901"/>
            <a:ext cx="538255" cy="2162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: nach rechts 19">
            <a:extLst>
              <a:ext uri="{FF2B5EF4-FFF2-40B4-BE49-F238E27FC236}">
                <a16:creationId xmlns:a16="http://schemas.microsoft.com/office/drawing/2014/main" id="{1FE7994C-EE6C-452E-A6DB-55E0F2D01024}"/>
              </a:ext>
            </a:extLst>
          </p:cNvPr>
          <p:cNvSpPr/>
          <p:nvPr/>
        </p:nvSpPr>
        <p:spPr>
          <a:xfrm rot="5400000">
            <a:off x="8543604" y="2860966"/>
            <a:ext cx="307157" cy="1790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280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E3BF4FA-D39B-44EA-A832-884507422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" y="1085609"/>
            <a:ext cx="9947148" cy="568095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The best result:</a:t>
            </a:r>
          </a:p>
        </p:txBody>
      </p:sp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14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CB481C-7DDF-4362-B990-11B4D90B3B52}"/>
              </a:ext>
            </a:extLst>
          </p:cNvPr>
          <p:cNvSpPr/>
          <p:nvPr/>
        </p:nvSpPr>
        <p:spPr>
          <a:xfrm>
            <a:off x="6234684" y="3926085"/>
            <a:ext cx="3427476" cy="7271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49A5E0C-32AE-4F36-B895-3DD1EE2C90AE}"/>
              </a:ext>
            </a:extLst>
          </p:cNvPr>
          <p:cNvSpPr/>
          <p:nvPr/>
        </p:nvSpPr>
        <p:spPr>
          <a:xfrm>
            <a:off x="6234684" y="3163823"/>
            <a:ext cx="3427476" cy="43124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46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E3BF4FA-D39B-44EA-A832-884507422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" y="1085609"/>
            <a:ext cx="9947148" cy="568095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The best result:</a:t>
            </a:r>
          </a:p>
        </p:txBody>
      </p:sp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15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CB481C-7DDF-4362-B990-11B4D90B3B52}"/>
              </a:ext>
            </a:extLst>
          </p:cNvPr>
          <p:cNvSpPr/>
          <p:nvPr/>
        </p:nvSpPr>
        <p:spPr>
          <a:xfrm>
            <a:off x="6234684" y="3926085"/>
            <a:ext cx="3427476" cy="7271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49A5E0C-32AE-4F36-B895-3DD1EE2C90AE}"/>
              </a:ext>
            </a:extLst>
          </p:cNvPr>
          <p:cNvSpPr/>
          <p:nvPr/>
        </p:nvSpPr>
        <p:spPr>
          <a:xfrm>
            <a:off x="6234684" y="3163823"/>
            <a:ext cx="3427476" cy="43124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97B3FC8-4F6B-46FF-B0D7-D4BE7E517FA7}"/>
              </a:ext>
            </a:extLst>
          </p:cNvPr>
          <p:cNvSpPr/>
          <p:nvPr/>
        </p:nvSpPr>
        <p:spPr>
          <a:xfrm>
            <a:off x="2847372" y="5126060"/>
            <a:ext cx="681478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549FA65-4414-4FF9-AD06-F33C79AC9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" b="6939"/>
          <a:stretch/>
        </p:blipFill>
        <p:spPr>
          <a:xfrm>
            <a:off x="332231" y="1542661"/>
            <a:ext cx="5086973" cy="283256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0E48941-7BC9-4E5F-B904-66DF2E28AC33}"/>
              </a:ext>
            </a:extLst>
          </p:cNvPr>
          <p:cNvCxnSpPr/>
          <p:nvPr/>
        </p:nvCxnSpPr>
        <p:spPr>
          <a:xfrm>
            <a:off x="332231" y="4375230"/>
            <a:ext cx="2538291" cy="13971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456AC45-2807-44BA-8564-0C40C3167356}"/>
              </a:ext>
            </a:extLst>
          </p:cNvPr>
          <p:cNvCxnSpPr>
            <a:cxnSpLocks/>
          </p:cNvCxnSpPr>
          <p:nvPr/>
        </p:nvCxnSpPr>
        <p:spPr>
          <a:xfrm>
            <a:off x="5419204" y="1526545"/>
            <a:ext cx="4242956" cy="35995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346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CBE931B-6445-48DD-B4E0-DC7C743AC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b="6939"/>
          <a:stretch/>
        </p:blipFill>
        <p:spPr>
          <a:xfrm>
            <a:off x="332233" y="1085610"/>
            <a:ext cx="9877520" cy="55523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Fit with maximum freedom:</a:t>
            </a:r>
          </a:p>
        </p:txBody>
      </p:sp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16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5CD9C4-70AD-4440-B7D6-DA2DBF06A6C3}"/>
              </a:ext>
            </a:extLst>
          </p:cNvPr>
          <p:cNvSpPr/>
          <p:nvPr/>
        </p:nvSpPr>
        <p:spPr>
          <a:xfrm>
            <a:off x="6234684" y="3900685"/>
            <a:ext cx="3427476" cy="7271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80F17A5-D5F2-4DAE-B025-F96074462987}"/>
              </a:ext>
            </a:extLst>
          </p:cNvPr>
          <p:cNvSpPr/>
          <p:nvPr/>
        </p:nvSpPr>
        <p:spPr>
          <a:xfrm>
            <a:off x="6234684" y="3110788"/>
            <a:ext cx="3427476" cy="43124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042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CBE931B-6445-48DD-B4E0-DC7C743AC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b="6939"/>
          <a:stretch/>
        </p:blipFill>
        <p:spPr>
          <a:xfrm>
            <a:off x="332233" y="1085610"/>
            <a:ext cx="9877520" cy="55523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Fit with maximum freedom:</a:t>
            </a:r>
          </a:p>
        </p:txBody>
      </p:sp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17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5CD9C4-70AD-4440-B7D6-DA2DBF06A6C3}"/>
              </a:ext>
            </a:extLst>
          </p:cNvPr>
          <p:cNvSpPr/>
          <p:nvPr/>
        </p:nvSpPr>
        <p:spPr>
          <a:xfrm>
            <a:off x="6234684" y="3900685"/>
            <a:ext cx="3427476" cy="7271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80F17A5-D5F2-4DAE-B025-F96074462987}"/>
              </a:ext>
            </a:extLst>
          </p:cNvPr>
          <p:cNvSpPr/>
          <p:nvPr/>
        </p:nvSpPr>
        <p:spPr>
          <a:xfrm>
            <a:off x="6234684" y="3110788"/>
            <a:ext cx="3427476" cy="43124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C19083F-BBDF-4579-AF1D-73A1902B42AE}"/>
              </a:ext>
            </a:extLst>
          </p:cNvPr>
          <p:cNvSpPr/>
          <p:nvPr/>
        </p:nvSpPr>
        <p:spPr>
          <a:xfrm>
            <a:off x="2847374" y="5126059"/>
            <a:ext cx="6814788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CB604CED-2548-42E4-B8B2-6ACB586DBD3A}"/>
              </a:ext>
            </a:extLst>
          </p:cNvPr>
          <p:cNvCxnSpPr/>
          <p:nvPr/>
        </p:nvCxnSpPr>
        <p:spPr>
          <a:xfrm>
            <a:off x="332233" y="4375229"/>
            <a:ext cx="2538291" cy="139716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A6A85E4-9B47-4109-9D06-2ABB59B55E80}"/>
              </a:ext>
            </a:extLst>
          </p:cNvPr>
          <p:cNvCxnSpPr>
            <a:cxnSpLocks/>
          </p:cNvCxnSpPr>
          <p:nvPr/>
        </p:nvCxnSpPr>
        <p:spPr>
          <a:xfrm>
            <a:off x="5419206" y="1526544"/>
            <a:ext cx="4242956" cy="35995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C67A6E90-01F1-4C7F-9D40-3AED74B164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b="5486"/>
          <a:stretch/>
        </p:blipFill>
        <p:spPr>
          <a:xfrm>
            <a:off x="352621" y="1534753"/>
            <a:ext cx="5066583" cy="283539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19016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CBE931B-6445-48DD-B4E0-DC7C743AC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b="6939"/>
          <a:stretch/>
        </p:blipFill>
        <p:spPr>
          <a:xfrm>
            <a:off x="332233" y="1085610"/>
            <a:ext cx="9877520" cy="55523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Fit with maximum freedom:</a:t>
            </a:r>
          </a:p>
        </p:txBody>
      </p:sp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18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5CD9C4-70AD-4440-B7D6-DA2DBF06A6C3}"/>
              </a:ext>
            </a:extLst>
          </p:cNvPr>
          <p:cNvSpPr/>
          <p:nvPr/>
        </p:nvSpPr>
        <p:spPr>
          <a:xfrm>
            <a:off x="6234684" y="3900685"/>
            <a:ext cx="3427476" cy="72719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80F17A5-D5F2-4DAE-B025-F96074462987}"/>
              </a:ext>
            </a:extLst>
          </p:cNvPr>
          <p:cNvSpPr/>
          <p:nvPr/>
        </p:nvSpPr>
        <p:spPr>
          <a:xfrm>
            <a:off x="6234684" y="3110788"/>
            <a:ext cx="3427476" cy="43124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B7108C22-A897-4246-89A8-B0CF6805F199}"/>
                  </a:ext>
                </a:extLst>
              </p:cNvPr>
              <p:cNvSpPr/>
              <p:nvPr/>
            </p:nvSpPr>
            <p:spPr>
              <a:xfrm>
                <a:off x="332233" y="2712585"/>
                <a:ext cx="10665131" cy="19152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</a:rPr>
                  <a:t>Conclusion: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de-D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variations do not change the shape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de-DE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𝒇𝒊𝒕</m:t>
                        </m:r>
                      </m:sub>
                    </m:sSub>
                    <m:r>
                      <a:rPr lang="de-DE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de-DE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for larger </a:t>
                </a:r>
                <a14:m>
                  <m:oMath xmlns:m="http://schemas.openxmlformats.org/officeDocument/2006/math">
                    <m:r>
                      <a:rPr lang="de-DE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B7108C22-A897-4246-89A8-B0CF6805F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33" y="2712585"/>
                <a:ext cx="10665131" cy="1915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77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0C1A77F-E2AA-4558-872F-6B9633EDC8F3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3046105"/>
                <a:ext cx="9144000" cy="76579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5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5400" i="1" dirty="0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5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z="5400" dirty="0"/>
                  <a:t> </a:t>
                </a:r>
                <a:r>
                  <a:rPr lang="de-DE" sz="5400" dirty="0" err="1"/>
                  <a:t>production</a:t>
                </a:r>
                <a:r>
                  <a:rPr lang="de-DE" sz="5400" dirty="0"/>
                  <a:t> </a:t>
                </a:r>
                <a:r>
                  <a:rPr lang="de-DE" sz="5400" dirty="0" err="1"/>
                  <a:t>analysis</a:t>
                </a:r>
                <a:endParaRPr lang="de-DE" sz="5400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0C1A77F-E2AA-4558-872F-6B9633EDC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3046105"/>
                <a:ext cx="9144000" cy="765790"/>
              </a:xfrm>
              <a:blipFill>
                <a:blip r:embed="rId3"/>
                <a:stretch>
                  <a:fillRect t="-27200" b="-4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31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E6522EF-A696-4DAC-A729-98414924C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7" y="2699688"/>
            <a:ext cx="4652824" cy="34092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9C7BFC3-A842-4272-90E3-6F4D362D9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35" y="350136"/>
            <a:ext cx="5179568" cy="265749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Motivation</a:t>
            </a:r>
            <a:endParaRPr lang="en-US" sz="2000" dirty="0"/>
          </a:p>
          <a:p>
            <a:r>
              <a:rPr lang="en-US" sz="2000" dirty="0"/>
              <a:t>For calculating the mass of neutron stars</a:t>
            </a:r>
            <a:br>
              <a:rPr lang="en-US" sz="2000" dirty="0"/>
            </a:br>
            <a:r>
              <a:rPr lang="en-US" sz="2000" dirty="0"/>
              <a:t>         The </a:t>
            </a:r>
            <a:r>
              <a:rPr lang="en-US" sz="2000" i="1" dirty="0"/>
              <a:t>Equation of State</a:t>
            </a:r>
            <a:r>
              <a:rPr lang="en-US" sz="2000" dirty="0"/>
              <a:t> (</a:t>
            </a:r>
            <a:r>
              <a:rPr lang="en-US" sz="2000" dirty="0" err="1"/>
              <a:t>EoS</a:t>
            </a:r>
            <a:r>
              <a:rPr lang="en-US" sz="2000" dirty="0"/>
              <a:t>, e.g. </a:t>
            </a:r>
            <a:r>
              <a:rPr lang="en-US" sz="2000" i="1" dirty="0"/>
              <a:t>P</a:t>
            </a:r>
            <a:r>
              <a:rPr lang="en-US" sz="2000" dirty="0"/>
              <a:t> vs. </a:t>
            </a:r>
            <a:r>
              <a:rPr lang="el-GR" sz="2000" dirty="0"/>
              <a:t>ρ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Inner layers and core are unknown</a:t>
            </a:r>
            <a:br>
              <a:rPr lang="en-US" sz="2000" dirty="0"/>
            </a:br>
            <a:r>
              <a:rPr lang="en-US" sz="2000" dirty="0"/>
              <a:t>         Many interactions are possible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6" name="Foliennummernplatzhalter 1">
            <a:extLst>
              <a:ext uri="{FF2B5EF4-FFF2-40B4-BE49-F238E27FC236}">
                <a16:creationId xmlns:a16="http://schemas.microsoft.com/office/drawing/2014/main" id="{091E57E1-2D6A-4F63-8B29-65C72098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2</a:t>
            </a:fld>
            <a:endParaRPr lang="de-DE" dirty="0"/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5D6CA57E-9F37-4383-8B6B-2C8C993D336F}"/>
              </a:ext>
            </a:extLst>
          </p:cNvPr>
          <p:cNvSpPr/>
          <p:nvPr/>
        </p:nvSpPr>
        <p:spPr>
          <a:xfrm>
            <a:off x="1226509" y="1306243"/>
            <a:ext cx="377845" cy="2475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: nach rechts 27">
            <a:extLst>
              <a:ext uri="{FF2B5EF4-FFF2-40B4-BE49-F238E27FC236}">
                <a16:creationId xmlns:a16="http://schemas.microsoft.com/office/drawing/2014/main" id="{985BA657-DA08-4C16-B875-4246AA45EEAA}"/>
              </a:ext>
            </a:extLst>
          </p:cNvPr>
          <p:cNvSpPr/>
          <p:nvPr/>
        </p:nvSpPr>
        <p:spPr>
          <a:xfrm>
            <a:off x="6813092" y="4706728"/>
            <a:ext cx="377845" cy="2475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6E7AFE70-F75D-4DDB-97E3-2205C164926A}"/>
                  </a:ext>
                </a:extLst>
              </p:cNvPr>
              <p:cNvSpPr/>
              <p:nvPr/>
            </p:nvSpPr>
            <p:spPr>
              <a:xfrm>
                <a:off x="6306372" y="3398872"/>
                <a:ext cx="5499805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EoS is poorly constrained from observations, also many interactions are not well established</a:t>
                </a:r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Inclusion of hyperons (e.g. </a:t>
                </a:r>
                <a:r>
                  <a:rPr lang="el-GR" sz="2000" dirty="0"/>
                  <a:t>Λ</a:t>
                </a:r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):</a:t>
                </a:r>
              </a:p>
              <a:p>
                <a:r>
                  <a:rPr lang="en-US" sz="2000" dirty="0"/>
                  <a:t>               “Softer” </a:t>
                </a:r>
                <a:r>
                  <a:rPr lang="en-US" sz="2000" dirty="0" err="1"/>
                  <a:t>EoS</a:t>
                </a:r>
                <a:r>
                  <a:rPr lang="en-US" sz="2000" dirty="0"/>
                  <a:t>, decrease of the energy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6E7AFE70-F75D-4DDB-97E3-2205C1649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372" y="3398872"/>
                <a:ext cx="5499805" cy="1631216"/>
              </a:xfrm>
              <a:prstGeom prst="rect">
                <a:avLst/>
              </a:prstGeom>
              <a:blipFill>
                <a:blip r:embed="rId5"/>
                <a:stretch>
                  <a:fillRect l="-998" t="-2247" b="-59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feil: nach rechts 30">
            <a:extLst>
              <a:ext uri="{FF2B5EF4-FFF2-40B4-BE49-F238E27FC236}">
                <a16:creationId xmlns:a16="http://schemas.microsoft.com/office/drawing/2014/main" id="{6BE186FE-E797-4B3E-AF1D-974A3B2C731F}"/>
              </a:ext>
            </a:extLst>
          </p:cNvPr>
          <p:cNvSpPr/>
          <p:nvPr/>
        </p:nvSpPr>
        <p:spPr>
          <a:xfrm>
            <a:off x="1226508" y="2384139"/>
            <a:ext cx="377845" cy="2475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ρ0   2ρ0   3ρ0   4ρ0 …..">
            <a:extLst>
              <a:ext uri="{FF2B5EF4-FFF2-40B4-BE49-F238E27FC236}">
                <a16:creationId xmlns:a16="http://schemas.microsoft.com/office/drawing/2014/main" id="{E2C862DA-F233-4023-BEEC-9075D95E9732}"/>
              </a:ext>
            </a:extLst>
          </p:cNvPr>
          <p:cNvSpPr txBox="1"/>
          <p:nvPr/>
        </p:nvSpPr>
        <p:spPr>
          <a:xfrm>
            <a:off x="2016723" y="6103714"/>
            <a:ext cx="2675730" cy="307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830862">
              <a:defRPr sz="22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algn="l"/>
            <a:r>
              <a:rPr sz="1547" dirty="0"/>
              <a:t>ρ0  </a:t>
            </a:r>
            <a:r>
              <a:rPr lang="de-DE" sz="1547" dirty="0"/>
              <a:t>                </a:t>
            </a:r>
            <a:r>
              <a:rPr sz="1547" dirty="0"/>
              <a:t>2ρ0</a:t>
            </a:r>
            <a:r>
              <a:rPr lang="de-DE" sz="1547" dirty="0"/>
              <a:t>                  </a:t>
            </a:r>
            <a:r>
              <a:rPr sz="1547" dirty="0"/>
              <a:t>3ρ0 </a:t>
            </a:r>
          </a:p>
        </p:txBody>
      </p:sp>
      <p:sp>
        <p:nvSpPr>
          <p:cNvPr id="13" name="J. Schaﬀner-Bielich, NPA 804 (2008)">
            <a:extLst>
              <a:ext uri="{FF2B5EF4-FFF2-40B4-BE49-F238E27FC236}">
                <a16:creationId xmlns:a16="http://schemas.microsoft.com/office/drawing/2014/main" id="{39EEE835-ACDB-4E1A-910F-6F15EF08974A}"/>
              </a:ext>
            </a:extLst>
          </p:cNvPr>
          <p:cNvSpPr txBox="1"/>
          <p:nvPr/>
        </p:nvSpPr>
        <p:spPr>
          <a:xfrm>
            <a:off x="471417" y="6324477"/>
            <a:ext cx="4076757" cy="423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1" indent="160729" defTabSz="457184">
              <a:defRPr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de-DE" altLang="de-DE" sz="1125" b="1" dirty="0" err="1">
                <a:solidFill>
                  <a:srgbClr val="000000"/>
                </a:solidFill>
                <a:latin typeface="Courier New"/>
                <a:cs typeface="Courier New"/>
              </a:rPr>
              <a:t>Phys.Rev.Lett</a:t>
            </a:r>
            <a:r>
              <a:rPr lang="de-DE" altLang="de-DE" sz="1125" b="1" dirty="0">
                <a:solidFill>
                  <a:srgbClr val="000000"/>
                </a:solidFill>
                <a:latin typeface="Courier New"/>
                <a:cs typeface="Courier New"/>
              </a:rPr>
              <a:t>. 114 (2015) no.9, 092301 </a:t>
            </a:r>
          </a:p>
          <a:p>
            <a:pPr lvl="1" indent="160729" defTabSz="457184">
              <a:defRPr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 sz="1125" dirty="0"/>
          </a:p>
        </p:txBody>
      </p:sp>
    </p:spTree>
    <p:extLst>
      <p:ext uri="{BB962C8B-B14F-4D97-AF65-F5344CB8AC3E}">
        <p14:creationId xmlns:p14="http://schemas.microsoft.com/office/powerpoint/2010/main" val="1003991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22EFA4F-0E22-4257-B7E7-2DDE90097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82" y="475861"/>
            <a:ext cx="3990770" cy="57011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601DCD3-498B-4450-953B-DBADD6A6F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2254101"/>
            <a:ext cx="4431764" cy="3637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production analysis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With increasing nuclear density: even heavier particles can </a:t>
                </a:r>
                <a:br>
                  <a:rPr lang="en-US" sz="2000" dirty="0"/>
                </a:br>
                <a:r>
                  <a:rPr lang="en-US" sz="2000" dirty="0"/>
                  <a:t>be produced, e.g.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 More repulsive 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potential means a stiffer </a:t>
                </a:r>
                <a:r>
                  <a:rPr lang="en-US" sz="2000" dirty="0" err="1"/>
                  <a:t>EoS</a:t>
                </a:r>
                <a:r>
                  <a:rPr lang="en-US" sz="2000" dirty="0"/>
                  <a:t>!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  <a:blipFill>
                <a:blip r:embed="rId5"/>
                <a:stretch>
                  <a:fillRect l="-638" t="-1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20</a:t>
            </a:fld>
            <a:endParaRPr lang="de-DE"/>
          </a:p>
        </p:txBody>
      </p:sp>
      <p:sp>
        <p:nvSpPr>
          <p:cNvPr id="9" name="ρ0   2ρ0   3ρ0   4ρ0 …..">
            <a:extLst>
              <a:ext uri="{FF2B5EF4-FFF2-40B4-BE49-F238E27FC236}">
                <a16:creationId xmlns:a16="http://schemas.microsoft.com/office/drawing/2014/main" id="{B9A27DD7-F5D2-4C9C-A143-53FBA9DAD6E3}"/>
              </a:ext>
            </a:extLst>
          </p:cNvPr>
          <p:cNvSpPr txBox="1"/>
          <p:nvPr/>
        </p:nvSpPr>
        <p:spPr>
          <a:xfrm>
            <a:off x="1934806" y="5879716"/>
            <a:ext cx="1922320" cy="307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830862">
              <a:defRPr sz="2200" b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sz="1547" dirty="0"/>
              <a:t>ρ0   2ρ0   3ρ0   4ρ0 …..</a:t>
            </a:r>
          </a:p>
        </p:txBody>
      </p:sp>
      <p:sp>
        <p:nvSpPr>
          <p:cNvPr id="10" name="J. Schaﬀner-Bielich, NPA 804 (2008)">
            <a:extLst>
              <a:ext uri="{FF2B5EF4-FFF2-40B4-BE49-F238E27FC236}">
                <a16:creationId xmlns:a16="http://schemas.microsoft.com/office/drawing/2014/main" id="{3714CCCA-5C1E-475F-B3A7-80A597765D74}"/>
              </a:ext>
            </a:extLst>
          </p:cNvPr>
          <p:cNvSpPr txBox="1"/>
          <p:nvPr/>
        </p:nvSpPr>
        <p:spPr>
          <a:xfrm>
            <a:off x="1235605" y="6272784"/>
            <a:ext cx="3730508" cy="250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1" indent="160729" defTabSz="457184">
              <a:defRPr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125" dirty="0"/>
              <a:t>J. Schaﬀner-</a:t>
            </a:r>
            <a:r>
              <a:rPr sz="1125" dirty="0" err="1"/>
              <a:t>Bielich</a:t>
            </a:r>
            <a:r>
              <a:rPr sz="1125" dirty="0"/>
              <a:t>, NPA 804 (2008)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0210E299-9BF8-4F97-98C4-932B135209C8}"/>
              </a:ext>
            </a:extLst>
          </p:cNvPr>
          <p:cNvSpPr/>
          <p:nvPr/>
        </p:nvSpPr>
        <p:spPr>
          <a:xfrm>
            <a:off x="993648" y="1746743"/>
            <a:ext cx="402634" cy="2644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0891B59D-C167-4D6F-A5B5-1F828935EB83}"/>
                  </a:ext>
                </a:extLst>
              </p:cNvPr>
              <p:cNvSpPr/>
              <p:nvPr/>
            </p:nvSpPr>
            <p:spPr>
              <a:xfrm>
                <a:off x="7682522" y="260606"/>
                <a:ext cx="573683" cy="363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p>
                            <m:sSupPr>
                              <m:ctrlPr>
                                <a:rPr lang="el-GR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400" i="1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  <m:sup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0891B59D-C167-4D6F-A5B5-1F828935E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522" y="260606"/>
                <a:ext cx="573683" cy="363818"/>
              </a:xfrm>
              <a:prstGeom prst="rect">
                <a:avLst/>
              </a:prstGeom>
              <a:blipFill>
                <a:blip r:embed="rId6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J. Schaﬀner-Bielich, NPA 804 (2008)">
            <a:extLst>
              <a:ext uri="{FF2B5EF4-FFF2-40B4-BE49-F238E27FC236}">
                <a16:creationId xmlns:a16="http://schemas.microsoft.com/office/drawing/2014/main" id="{CF5CCFF8-E214-48C0-9598-92098D233381}"/>
              </a:ext>
            </a:extLst>
          </p:cNvPr>
          <p:cNvSpPr txBox="1"/>
          <p:nvPr/>
        </p:nvSpPr>
        <p:spPr>
          <a:xfrm>
            <a:off x="6991464" y="6243749"/>
            <a:ext cx="4423006" cy="423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1" indent="160729" defTabSz="457184">
              <a:defRPr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de-DE" sz="1125" b="1" dirty="0" err="1">
                <a:solidFill>
                  <a:srgbClr val="000000"/>
                </a:solidFill>
                <a:latin typeface="Courier New"/>
                <a:cs typeface="Courier New"/>
                <a:sym typeface="Courier New"/>
              </a:rPr>
              <a:t>Weissenborn</a:t>
            </a:r>
            <a:r>
              <a:rPr lang="de-DE" sz="1125" b="1" dirty="0">
                <a:solidFill>
                  <a:srgbClr val="000000"/>
                </a:solidFill>
                <a:latin typeface="Courier New"/>
                <a:cs typeface="Courier New"/>
                <a:sym typeface="Courier New"/>
              </a:rPr>
              <a:t>, Chatterjee</a:t>
            </a:r>
            <a:r>
              <a:rPr lang="de-DE" sz="1125" b="1" dirty="0">
                <a:solidFill>
                  <a:srgbClr val="000000"/>
                </a:solidFill>
                <a:latin typeface="Courier New"/>
                <a:cs typeface="Courier New"/>
              </a:rPr>
              <a:t> ,</a:t>
            </a:r>
            <a:r>
              <a:rPr sz="1125" dirty="0"/>
              <a:t> Schaﬀner-</a:t>
            </a:r>
            <a:r>
              <a:rPr sz="1125" dirty="0" err="1"/>
              <a:t>Bielich</a:t>
            </a:r>
            <a:r>
              <a:rPr lang="de-DE" sz="1125" dirty="0"/>
              <a:t>,</a:t>
            </a:r>
          </a:p>
          <a:p>
            <a:pPr lvl="1" indent="160729" defTabSz="457184">
              <a:defRPr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1125" dirty="0"/>
              <a:t>NPA 8</a:t>
            </a:r>
            <a:r>
              <a:rPr lang="de-DE" sz="1125" dirty="0"/>
              <a:t>81</a:t>
            </a:r>
            <a:r>
              <a:rPr sz="1125" dirty="0"/>
              <a:t> (20</a:t>
            </a:r>
            <a:r>
              <a:rPr lang="de-DE" sz="1125" dirty="0"/>
              <a:t>12</a:t>
            </a:r>
            <a:r>
              <a:rPr sz="1125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071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production analysis</a:t>
                </a:r>
              </a:p>
              <a:p>
                <a:r>
                  <a:rPr lang="en-US" sz="2000" dirty="0"/>
                  <a:t>Measuring the 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correlation is difficult: </a:t>
                </a:r>
                <a:r>
                  <a:rPr lang="en-US" sz="2000" dirty="0" err="1"/>
                  <a:t>Unaccessible</a:t>
                </a:r>
                <a:r>
                  <a:rPr lang="en-US" sz="2000" dirty="0"/>
                  <a:t>!</a:t>
                </a:r>
              </a:p>
              <a:p>
                <a:endParaRPr lang="de-DE" sz="2000" dirty="0"/>
              </a:p>
              <a:p>
                <a:r>
                  <a:rPr lang="en-US" sz="2000" dirty="0"/>
                  <a:t>Study the 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 correlation indirectly through lattice QCD and p-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(enough statistics)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  <a:blipFill>
                <a:blip r:embed="rId3"/>
                <a:stretch>
                  <a:fillRect l="-522" t="-1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10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production analysis</a:t>
                </a:r>
              </a:p>
              <a:p>
                <a:r>
                  <a:rPr lang="en-US" sz="2000" dirty="0"/>
                  <a:t>Measuring the 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correlation is difficult: </a:t>
                </a:r>
                <a:r>
                  <a:rPr lang="en-US" sz="2000" dirty="0" err="1"/>
                  <a:t>Unaccessible</a:t>
                </a:r>
                <a:r>
                  <a:rPr lang="en-US" sz="2000" dirty="0"/>
                  <a:t>!</a:t>
                </a:r>
              </a:p>
              <a:p>
                <a:endParaRPr lang="de-DE" sz="2000" dirty="0"/>
              </a:p>
              <a:p>
                <a:r>
                  <a:rPr lang="en-US" sz="2000" dirty="0"/>
                  <a:t>Study the 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 correlation indirectly through lattice QCD and p-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(enough statistics)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  <a:blipFill>
                <a:blip r:embed="rId3"/>
                <a:stretch>
                  <a:fillRect l="-522" t="-1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22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e 1">
                <a:extLst>
                  <a:ext uri="{FF2B5EF4-FFF2-40B4-BE49-F238E27FC236}">
                    <a16:creationId xmlns:a16="http://schemas.microsoft.com/office/drawing/2014/main" id="{E471623F-DA66-4CE2-B49C-43A12209C13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7445" y="2754905"/>
              <a:ext cx="4848126" cy="1308417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616042">
                      <a:extLst>
                        <a:ext uri="{9D8B030D-6E8A-4147-A177-3AD203B41FA5}">
                          <a16:colId xmlns:a16="http://schemas.microsoft.com/office/drawing/2014/main" val="3731253100"/>
                        </a:ext>
                      </a:extLst>
                    </a:gridCol>
                    <a:gridCol w="1616042">
                      <a:extLst>
                        <a:ext uri="{9D8B030D-6E8A-4147-A177-3AD203B41FA5}">
                          <a16:colId xmlns:a16="http://schemas.microsoft.com/office/drawing/2014/main" val="4090745947"/>
                        </a:ext>
                      </a:extLst>
                    </a:gridCol>
                    <a:gridCol w="1616042">
                      <a:extLst>
                        <a:ext uri="{9D8B030D-6E8A-4147-A177-3AD203B41FA5}">
                          <a16:colId xmlns:a16="http://schemas.microsoft.com/office/drawing/2014/main" val="694248107"/>
                        </a:ext>
                      </a:extLst>
                    </a:gridCol>
                  </a:tblGrid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/>
                            <a:t>Lattice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I=0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I=1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5089143"/>
                      </a:ext>
                    </a:extLst>
                  </a:tr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S=0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−58.4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−1.0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+3.4</m:t>
                                    </m:r>
                                  </m:sup>
                                </m:sSub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+12.4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−2.9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+3.8</m:t>
                                    </m:r>
                                  </m:sup>
                                </m:sSub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6374605"/>
                      </a:ext>
                    </a:extLst>
                  </a:tr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S=1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−22.7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−5.7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+4.5</m:t>
                                    </m:r>
                                  </m:sup>
                                </m:sSub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−9.7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−1.1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+3.0</m:t>
                                    </m:r>
                                  </m:sup>
                                </m:sSub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08235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e 1">
                <a:extLst>
                  <a:ext uri="{FF2B5EF4-FFF2-40B4-BE49-F238E27FC236}">
                    <a16:creationId xmlns:a16="http://schemas.microsoft.com/office/drawing/2014/main" id="{E471623F-DA66-4CE2-B49C-43A12209C13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7445" y="2754905"/>
              <a:ext cx="4848126" cy="1308417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616042">
                      <a:extLst>
                        <a:ext uri="{9D8B030D-6E8A-4147-A177-3AD203B41FA5}">
                          <a16:colId xmlns:a16="http://schemas.microsoft.com/office/drawing/2014/main" val="3731253100"/>
                        </a:ext>
                      </a:extLst>
                    </a:gridCol>
                    <a:gridCol w="1616042">
                      <a:extLst>
                        <a:ext uri="{9D8B030D-6E8A-4147-A177-3AD203B41FA5}">
                          <a16:colId xmlns:a16="http://schemas.microsoft.com/office/drawing/2014/main" val="4090745947"/>
                        </a:ext>
                      </a:extLst>
                    </a:gridCol>
                    <a:gridCol w="1616042">
                      <a:extLst>
                        <a:ext uri="{9D8B030D-6E8A-4147-A177-3AD203B41FA5}">
                          <a16:colId xmlns:a16="http://schemas.microsoft.com/office/drawing/2014/main" val="694248107"/>
                        </a:ext>
                      </a:extLst>
                    </a:gridCol>
                  </a:tblGrid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/>
                            <a:t>Lattice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I=0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I=1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5089143"/>
                      </a:ext>
                    </a:extLst>
                  </a:tr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S=0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100755" t="-106944" r="-101132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6944" r="-752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6374605"/>
                      </a:ext>
                    </a:extLst>
                  </a:tr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S=1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100755" t="-206944" r="-101132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6944" r="-752" b="-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08235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C47BA69A-8DC4-4BF6-BBA5-BB337DFAB6BA}"/>
                  </a:ext>
                </a:extLst>
              </p:cNvPr>
              <p:cNvSpPr/>
              <p:nvPr/>
            </p:nvSpPr>
            <p:spPr>
              <a:xfrm>
                <a:off x="1858870" y="4335468"/>
                <a:ext cx="303801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I=1: </a:t>
                </a:r>
                <a:r>
                  <a:rPr lang="en-US" b="1" dirty="0"/>
                  <a:t>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0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/>
                  <a:t>, </a:t>
                </a:r>
                <a:r>
                  <a:rPr lang="de-DE" b="1" dirty="0"/>
                  <a:t>p-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0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de-DE" dirty="0"/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1.23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1.71</m:t>
                        </m:r>
                      </m:sup>
                    </m:sSub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MeV</a:t>
                </a:r>
                <a:endParaRPr lang="de-DE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C47BA69A-8DC4-4BF6-BBA5-BB337DFAB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870" y="4335468"/>
                <a:ext cx="3038011" cy="375552"/>
              </a:xfrm>
              <a:prstGeom prst="rect">
                <a:avLst/>
              </a:prstGeom>
              <a:blipFill>
                <a:blip r:embed="rId5"/>
                <a:stretch>
                  <a:fillRect l="-1807" t="-6452" r="-100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8D861CC-4129-42BA-AA98-90C2979D0B1C}"/>
                  </a:ext>
                </a:extLst>
              </p:cNvPr>
              <p:cNvSpPr/>
              <p:nvPr/>
            </p:nvSpPr>
            <p:spPr>
              <a:xfrm>
                <a:off x="1858870" y="4930305"/>
                <a:ext cx="3639138" cy="380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I=0,1: </a:t>
                </a:r>
                <a:r>
                  <a:rPr lang="en-US" b="1" dirty="0"/>
                  <a:t>p-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/>
                  <a:t>, </a:t>
                </a:r>
                <a:r>
                  <a:rPr lang="de-DE" b="1" dirty="0"/>
                  <a:t>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/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17.15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2.05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+1.9</m:t>
                        </m:r>
                      </m:sup>
                    </m:sSub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MeV</a:t>
                </a:r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8D861CC-4129-42BA-AA98-90C2979D0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870" y="4930305"/>
                <a:ext cx="3639138" cy="380169"/>
              </a:xfrm>
              <a:prstGeom prst="rect">
                <a:avLst/>
              </a:prstGeom>
              <a:blipFill>
                <a:blip r:embed="rId6"/>
                <a:stretch>
                  <a:fillRect l="-1508" t="-6452" r="-503" b="-25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feil: nach oben gebogen 11">
            <a:extLst>
              <a:ext uri="{FF2B5EF4-FFF2-40B4-BE49-F238E27FC236}">
                <a16:creationId xmlns:a16="http://schemas.microsoft.com/office/drawing/2014/main" id="{DC2C0B4C-91B0-4F26-A2E6-EDA798C519B9}"/>
              </a:ext>
            </a:extLst>
          </p:cNvPr>
          <p:cNvSpPr/>
          <p:nvPr/>
        </p:nvSpPr>
        <p:spPr>
          <a:xfrm rot="5400000">
            <a:off x="914497" y="4290457"/>
            <a:ext cx="799454" cy="541202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links 13">
            <a:extLst>
              <a:ext uri="{FF2B5EF4-FFF2-40B4-BE49-F238E27FC236}">
                <a16:creationId xmlns:a16="http://schemas.microsoft.com/office/drawing/2014/main" id="{5735E8F8-867C-4553-860E-2415F4D0BCFB}"/>
              </a:ext>
            </a:extLst>
          </p:cNvPr>
          <p:cNvSpPr/>
          <p:nvPr/>
        </p:nvSpPr>
        <p:spPr>
          <a:xfrm>
            <a:off x="1757555" y="4335468"/>
            <a:ext cx="101315" cy="964169"/>
          </a:xfrm>
          <a:prstGeom prst="leftBrace">
            <a:avLst>
              <a:gd name="adj1" fmla="val 10109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3D502DD-9FB8-4633-AABA-54770C434BC3}"/>
              </a:ext>
            </a:extLst>
          </p:cNvPr>
          <p:cNvSpPr/>
          <p:nvPr/>
        </p:nvSpPr>
        <p:spPr>
          <a:xfrm>
            <a:off x="3851900" y="2705476"/>
            <a:ext cx="1506484" cy="14072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46E26EF-02E3-4DEB-A3A6-DEA4EF59353B}"/>
              </a:ext>
            </a:extLst>
          </p:cNvPr>
          <p:cNvSpPr/>
          <p:nvPr/>
        </p:nvSpPr>
        <p:spPr>
          <a:xfrm>
            <a:off x="2225040" y="2661920"/>
            <a:ext cx="3171825" cy="149941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69588CC-03B1-4554-ACCB-357A374A3F52}"/>
              </a:ext>
            </a:extLst>
          </p:cNvPr>
          <p:cNvSpPr/>
          <p:nvPr/>
        </p:nvSpPr>
        <p:spPr>
          <a:xfrm>
            <a:off x="2329852" y="4380615"/>
            <a:ext cx="1048023" cy="31662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66960DB-57A7-452C-95B0-34755A8389B5}"/>
              </a:ext>
            </a:extLst>
          </p:cNvPr>
          <p:cNvSpPr/>
          <p:nvPr/>
        </p:nvSpPr>
        <p:spPr>
          <a:xfrm>
            <a:off x="2504180" y="4956922"/>
            <a:ext cx="1048023" cy="31662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888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460D4401-B780-483F-94BE-A0D589CD52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t="13788" r="11688"/>
          <a:stretch/>
        </p:blipFill>
        <p:spPr>
          <a:xfrm>
            <a:off x="6717802" y="2388448"/>
            <a:ext cx="4520520" cy="3621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production analysis</a:t>
                </a:r>
              </a:p>
              <a:p>
                <a:r>
                  <a:rPr lang="en-US" sz="2000" dirty="0"/>
                  <a:t>Measuring the 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correlation is difficult: </a:t>
                </a:r>
                <a:r>
                  <a:rPr lang="en-US" sz="2000" dirty="0" err="1"/>
                  <a:t>Unaccessible</a:t>
                </a:r>
                <a:r>
                  <a:rPr lang="en-US" sz="2000" dirty="0"/>
                  <a:t>!</a:t>
                </a:r>
              </a:p>
              <a:p>
                <a:endParaRPr lang="de-DE" sz="2000" dirty="0"/>
              </a:p>
              <a:p>
                <a:r>
                  <a:rPr lang="en-US" sz="2000" dirty="0"/>
                  <a:t>Study the 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 correlation indirectly through lattice QCD and p-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(enough statistics)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  <a:blipFill>
                <a:blip r:embed="rId4"/>
                <a:stretch>
                  <a:fillRect l="-522" t="-1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23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le 1">
                <a:extLst>
                  <a:ext uri="{FF2B5EF4-FFF2-40B4-BE49-F238E27FC236}">
                    <a16:creationId xmlns:a16="http://schemas.microsoft.com/office/drawing/2014/main" id="{E471623F-DA66-4CE2-B49C-43A12209C13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7445" y="2754905"/>
              <a:ext cx="4848126" cy="1308417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616042">
                      <a:extLst>
                        <a:ext uri="{9D8B030D-6E8A-4147-A177-3AD203B41FA5}">
                          <a16:colId xmlns:a16="http://schemas.microsoft.com/office/drawing/2014/main" val="3731253100"/>
                        </a:ext>
                      </a:extLst>
                    </a:gridCol>
                    <a:gridCol w="1616042">
                      <a:extLst>
                        <a:ext uri="{9D8B030D-6E8A-4147-A177-3AD203B41FA5}">
                          <a16:colId xmlns:a16="http://schemas.microsoft.com/office/drawing/2014/main" val="4090745947"/>
                        </a:ext>
                      </a:extLst>
                    </a:gridCol>
                    <a:gridCol w="1616042">
                      <a:extLst>
                        <a:ext uri="{9D8B030D-6E8A-4147-A177-3AD203B41FA5}">
                          <a16:colId xmlns:a16="http://schemas.microsoft.com/office/drawing/2014/main" val="694248107"/>
                        </a:ext>
                      </a:extLst>
                    </a:gridCol>
                  </a:tblGrid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/>
                            <a:t>Lattice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I=0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I=1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5089143"/>
                      </a:ext>
                    </a:extLst>
                  </a:tr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S=0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−58.4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−1.0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+3.4</m:t>
                                    </m:r>
                                  </m:sup>
                                </m:sSub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+12.4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−2.9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+3.8</m:t>
                                    </m:r>
                                  </m:sup>
                                </m:sSub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6374605"/>
                      </a:ext>
                    </a:extLst>
                  </a:tr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S=1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−22.7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−5.7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+4.5</m:t>
                                    </m:r>
                                  </m:sup>
                                </m:sSub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−9.7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−1.1</m:t>
                                    </m:r>
                                  </m:sub>
                                  <m:sup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+3.0</m:t>
                                    </m:r>
                                  </m:sup>
                                </m:sSubSup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𝑀𝑒𝑉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08235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le 1">
                <a:extLst>
                  <a:ext uri="{FF2B5EF4-FFF2-40B4-BE49-F238E27FC236}">
                    <a16:creationId xmlns:a16="http://schemas.microsoft.com/office/drawing/2014/main" id="{E471623F-DA66-4CE2-B49C-43A12209C139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577445" y="2754905"/>
              <a:ext cx="4848126" cy="1308417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1616042">
                      <a:extLst>
                        <a:ext uri="{9D8B030D-6E8A-4147-A177-3AD203B41FA5}">
                          <a16:colId xmlns:a16="http://schemas.microsoft.com/office/drawing/2014/main" val="3731253100"/>
                        </a:ext>
                      </a:extLst>
                    </a:gridCol>
                    <a:gridCol w="1616042">
                      <a:extLst>
                        <a:ext uri="{9D8B030D-6E8A-4147-A177-3AD203B41FA5}">
                          <a16:colId xmlns:a16="http://schemas.microsoft.com/office/drawing/2014/main" val="4090745947"/>
                        </a:ext>
                      </a:extLst>
                    </a:gridCol>
                    <a:gridCol w="1616042">
                      <a:extLst>
                        <a:ext uri="{9D8B030D-6E8A-4147-A177-3AD203B41FA5}">
                          <a16:colId xmlns:a16="http://schemas.microsoft.com/office/drawing/2014/main" val="694248107"/>
                        </a:ext>
                      </a:extLst>
                    </a:gridCol>
                  </a:tblGrid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noProof="0" dirty="0"/>
                            <a:t>Lattice QCD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I=0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I=1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5089143"/>
                      </a:ext>
                    </a:extLst>
                  </a:tr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S=0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100755" t="-106944" r="-101132" b="-10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06944" r="-752" b="-1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6374605"/>
                      </a:ext>
                    </a:extLst>
                  </a:tr>
                  <a:tr h="4361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b="1" dirty="0"/>
                            <a:t>S=1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100755" t="-206944" r="-101132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06944" r="-752" b="-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08235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C47BA69A-8DC4-4BF6-BBA5-BB337DFAB6BA}"/>
                  </a:ext>
                </a:extLst>
              </p:cNvPr>
              <p:cNvSpPr/>
              <p:nvPr/>
            </p:nvSpPr>
            <p:spPr>
              <a:xfrm>
                <a:off x="1858870" y="4335468"/>
                <a:ext cx="303801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I=1: </a:t>
                </a:r>
                <a:r>
                  <a:rPr lang="en-US" b="1" dirty="0"/>
                  <a:t>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0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de-DE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/>
                  <a:t>, </a:t>
                </a:r>
                <a:r>
                  <a:rPr lang="de-DE" b="1" dirty="0"/>
                  <a:t>p-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 i="0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de-DE" dirty="0"/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1.23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1.71</m:t>
                        </m:r>
                      </m:sup>
                    </m:sSub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MeV</a:t>
                </a:r>
                <a:endParaRPr lang="de-DE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C47BA69A-8DC4-4BF6-BBA5-BB337DFAB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870" y="4335468"/>
                <a:ext cx="3038011" cy="375552"/>
              </a:xfrm>
              <a:prstGeom prst="rect">
                <a:avLst/>
              </a:prstGeom>
              <a:blipFill>
                <a:blip r:embed="rId6"/>
                <a:stretch>
                  <a:fillRect l="-1807" t="-6452" r="-100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8D861CC-4129-42BA-AA98-90C2979D0B1C}"/>
                  </a:ext>
                </a:extLst>
              </p:cNvPr>
              <p:cNvSpPr/>
              <p:nvPr/>
            </p:nvSpPr>
            <p:spPr>
              <a:xfrm>
                <a:off x="1858870" y="4930305"/>
                <a:ext cx="3639138" cy="380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I=0,1: </a:t>
                </a:r>
                <a:r>
                  <a:rPr lang="en-US" b="1" dirty="0"/>
                  <a:t>p-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dirty="0"/>
                  <a:t>, </a:t>
                </a:r>
                <a:r>
                  <a:rPr lang="de-DE" b="1" dirty="0"/>
                  <a:t>n-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/>
                  <a:t> 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17.15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2.05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+1.9</m:t>
                        </m:r>
                      </m:sup>
                    </m:sSub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MeV</a:t>
                </a:r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58D861CC-4129-42BA-AA98-90C2979D0B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870" y="4930305"/>
                <a:ext cx="3639138" cy="380169"/>
              </a:xfrm>
              <a:prstGeom prst="rect">
                <a:avLst/>
              </a:prstGeom>
              <a:blipFill>
                <a:blip r:embed="rId7"/>
                <a:stretch>
                  <a:fillRect l="-1508" t="-6452" r="-503" b="-25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feil: nach oben gebogen 11">
            <a:extLst>
              <a:ext uri="{FF2B5EF4-FFF2-40B4-BE49-F238E27FC236}">
                <a16:creationId xmlns:a16="http://schemas.microsoft.com/office/drawing/2014/main" id="{DC2C0B4C-91B0-4F26-A2E6-EDA798C519B9}"/>
              </a:ext>
            </a:extLst>
          </p:cNvPr>
          <p:cNvSpPr/>
          <p:nvPr/>
        </p:nvSpPr>
        <p:spPr>
          <a:xfrm rot="5400000">
            <a:off x="914497" y="4290457"/>
            <a:ext cx="799454" cy="541202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eschweifte Klammer links 13">
            <a:extLst>
              <a:ext uri="{FF2B5EF4-FFF2-40B4-BE49-F238E27FC236}">
                <a16:creationId xmlns:a16="http://schemas.microsoft.com/office/drawing/2014/main" id="{5735E8F8-867C-4553-860E-2415F4D0BCFB}"/>
              </a:ext>
            </a:extLst>
          </p:cNvPr>
          <p:cNvSpPr/>
          <p:nvPr/>
        </p:nvSpPr>
        <p:spPr>
          <a:xfrm>
            <a:off x="1757555" y="4335468"/>
            <a:ext cx="101315" cy="964169"/>
          </a:xfrm>
          <a:prstGeom prst="leftBrace">
            <a:avLst>
              <a:gd name="adj1" fmla="val 10109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246E8C2-1619-4EBB-B593-648BAB0909CB}"/>
              </a:ext>
            </a:extLst>
          </p:cNvPr>
          <p:cNvSpPr/>
          <p:nvPr/>
        </p:nvSpPr>
        <p:spPr>
          <a:xfrm>
            <a:off x="7094237" y="2074969"/>
            <a:ext cx="3440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pPb</a:t>
            </a:r>
            <a:r>
              <a:rPr lang="en-US" i="1" dirty="0"/>
              <a:t> – collisions from preliminaries:</a:t>
            </a:r>
            <a:endParaRPr lang="de-DE" dirty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602F760E-C0A1-4D2A-9B67-77BCA3A45817}"/>
              </a:ext>
            </a:extLst>
          </p:cNvPr>
          <p:cNvSpPr txBox="1">
            <a:spLocks/>
          </p:cNvSpPr>
          <p:nvPr/>
        </p:nvSpPr>
        <p:spPr>
          <a:xfrm>
            <a:off x="6589571" y="5863155"/>
            <a:ext cx="4764229" cy="565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1800" dirty="0">
                <a:solidFill>
                  <a:srgbClr val="FF0000"/>
                </a:solidFill>
              </a:rPr>
              <a:t>Observation of </a:t>
            </a:r>
            <a:r>
              <a:rPr lang="en-US" sz="1800" u="sng" dirty="0">
                <a:solidFill>
                  <a:srgbClr val="FF0000"/>
                </a:solidFill>
              </a:rPr>
              <a:t>attractive</a:t>
            </a:r>
            <a:r>
              <a:rPr lang="en-US" sz="1800" dirty="0">
                <a:solidFill>
                  <a:srgbClr val="FF0000"/>
                </a:solidFill>
              </a:rPr>
              <a:t> strong interaction</a:t>
            </a:r>
            <a:endParaRPr lang="en-US" sz="2400" dirty="0"/>
          </a:p>
        </p:txBody>
      </p:sp>
      <p:sp>
        <p:nvSpPr>
          <p:cNvPr id="20" name="Pfeil nach rechts 1">
            <a:extLst>
              <a:ext uri="{FF2B5EF4-FFF2-40B4-BE49-F238E27FC236}">
                <a16:creationId xmlns:a16="http://schemas.microsoft.com/office/drawing/2014/main" id="{47F0558A-BB8A-44E8-B7B6-36F3701F7D8D}"/>
              </a:ext>
            </a:extLst>
          </p:cNvPr>
          <p:cNvSpPr/>
          <p:nvPr/>
        </p:nvSpPr>
        <p:spPr>
          <a:xfrm>
            <a:off x="6838761" y="6023218"/>
            <a:ext cx="328422" cy="1835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1">
            <a:extLst>
              <a:ext uri="{FF2B5EF4-FFF2-40B4-BE49-F238E27FC236}">
                <a16:creationId xmlns:a16="http://schemas.microsoft.com/office/drawing/2014/main" id="{61E08EDC-16B4-40B8-A32D-8325B7E4167D}"/>
              </a:ext>
            </a:extLst>
          </p:cNvPr>
          <p:cNvSpPr/>
          <p:nvPr/>
        </p:nvSpPr>
        <p:spPr>
          <a:xfrm rot="21020304">
            <a:off x="5605314" y="4701272"/>
            <a:ext cx="1076005" cy="4068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3D502DD-9FB8-4633-AABA-54770C434BC3}"/>
              </a:ext>
            </a:extLst>
          </p:cNvPr>
          <p:cNvSpPr/>
          <p:nvPr/>
        </p:nvSpPr>
        <p:spPr>
          <a:xfrm>
            <a:off x="3851900" y="2705476"/>
            <a:ext cx="1506484" cy="140727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46E26EF-02E3-4DEB-A3A6-DEA4EF59353B}"/>
              </a:ext>
            </a:extLst>
          </p:cNvPr>
          <p:cNvSpPr/>
          <p:nvPr/>
        </p:nvSpPr>
        <p:spPr>
          <a:xfrm>
            <a:off x="2225040" y="2661920"/>
            <a:ext cx="3171825" cy="149941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69588CC-03B1-4554-ACCB-357A374A3F52}"/>
              </a:ext>
            </a:extLst>
          </p:cNvPr>
          <p:cNvSpPr/>
          <p:nvPr/>
        </p:nvSpPr>
        <p:spPr>
          <a:xfrm>
            <a:off x="2329852" y="4380615"/>
            <a:ext cx="1048023" cy="31662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66960DB-57A7-452C-95B0-34755A8389B5}"/>
              </a:ext>
            </a:extLst>
          </p:cNvPr>
          <p:cNvSpPr/>
          <p:nvPr/>
        </p:nvSpPr>
        <p:spPr>
          <a:xfrm>
            <a:off x="2504180" y="4956922"/>
            <a:ext cx="1048023" cy="316628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094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76E52E02-EFAB-42C0-8B0C-EA8EFB9A5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b="3531"/>
          <a:stretch/>
        </p:blipFill>
        <p:spPr>
          <a:xfrm>
            <a:off x="6158050" y="499856"/>
            <a:ext cx="5033047" cy="2834274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1"/>
                <a:ext cx="10515600" cy="6382139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production analysis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u="sng" dirty="0"/>
                  <a:t>Strategy</a:t>
                </a:r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reconstruction: 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de-DE" sz="2000" dirty="0"/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br>
                  <a:rPr lang="en-US" sz="2000" dirty="0"/>
                </a:br>
                <a:r>
                  <a:rPr lang="en-US" sz="2000" dirty="0">
                    <a:solidFill>
                      <a:srgbClr val="FF0000"/>
                    </a:solidFill>
                  </a:rPr>
                  <a:t>     </a:t>
                </a:r>
                <a:endParaRPr lang="en-US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1"/>
                <a:ext cx="10515600" cy="6382139"/>
              </a:xfrm>
              <a:blipFill>
                <a:blip r:embed="rId4"/>
                <a:stretch>
                  <a:fillRect l="-638" t="-15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24</a:t>
            </a:fld>
            <a:endParaRPr lang="de-DE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C8EACE37-64B0-41AB-833F-5FE98ED8AAE8}"/>
              </a:ext>
            </a:extLst>
          </p:cNvPr>
          <p:cNvCxnSpPr>
            <a:cxnSpLocks/>
          </p:cNvCxnSpPr>
          <p:nvPr/>
        </p:nvCxnSpPr>
        <p:spPr>
          <a:xfrm flipH="1">
            <a:off x="8945880" y="1937105"/>
            <a:ext cx="742111" cy="67274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7DEE167-161E-48E5-8E99-FF4617C4F153}"/>
              </a:ext>
            </a:extLst>
          </p:cNvPr>
          <p:cNvCxnSpPr/>
          <p:nvPr/>
        </p:nvCxnSpPr>
        <p:spPr>
          <a:xfrm flipH="1">
            <a:off x="8823895" y="1033330"/>
            <a:ext cx="72008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985BAB47-4FBA-4E19-B5EB-87EAD23D7B40}"/>
              </a:ext>
            </a:extLst>
          </p:cNvPr>
          <p:cNvSpPr/>
          <p:nvPr/>
        </p:nvSpPr>
        <p:spPr>
          <a:xfrm>
            <a:off x="9711928" y="166882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Signal</a:t>
            </a:r>
            <a:r>
              <a:rPr lang="en-US" dirty="0"/>
              <a:t> 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7645198-22F4-44FD-8C56-E26888E7996E}"/>
              </a:ext>
            </a:extLst>
          </p:cNvPr>
          <p:cNvSpPr/>
          <p:nvPr/>
        </p:nvSpPr>
        <p:spPr>
          <a:xfrm>
            <a:off x="9543976" y="737821"/>
            <a:ext cx="12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Background</a:t>
            </a:r>
          </a:p>
          <a:p>
            <a:r>
              <a:rPr lang="en-US" dirty="0">
                <a:solidFill>
                  <a:srgbClr val="FF0000"/>
                </a:solidFill>
              </a:rPr>
              <a:t>+ signal </a:t>
            </a:r>
            <a:endParaRPr lang="de-DE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EF304FB-55A5-4753-98EF-3DEE434460D5}"/>
                  </a:ext>
                </a:extLst>
              </p:cNvPr>
              <p:cNvSpPr/>
              <p:nvPr/>
            </p:nvSpPr>
            <p:spPr>
              <a:xfrm>
                <a:off x="838200" y="2198598"/>
                <a:ext cx="3422071" cy="9305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n>
                      <a:noFill/>
                    </a:ln>
                    <a:solidFill>
                      <a:schemeClr val="tx1"/>
                    </a:solidFill>
                  </a:rPr>
                  <a:t>IM spectra within certain transverse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ln>
                      <a:noFill/>
                    </a:ln>
                    <a:solidFill>
                      <a:schemeClr val="tx1"/>
                    </a:solidFill>
                  </a:rPr>
                  <a:t> and </a:t>
                </a:r>
                <a:r>
                  <a:rPr lang="en-US" dirty="0" err="1">
                    <a:ln>
                      <a:noFill/>
                    </a:ln>
                    <a:solidFill>
                      <a:schemeClr val="tx1"/>
                    </a:solidFill>
                  </a:rPr>
                  <a:t>pseudorapidity</a:t>
                </a:r>
                <a:r>
                  <a:rPr lang="en-US" dirty="0">
                    <a:ln>
                      <a:noFill/>
                    </a:ln>
                    <a:solidFill>
                      <a:schemeClr val="tx1"/>
                    </a:solidFill>
                  </a:rPr>
                  <a:t> </a:t>
                </a:r>
                <a:r>
                  <a:rPr lang="el-GR" dirty="0">
                    <a:ln>
                      <a:noFill/>
                    </a:ln>
                    <a:solidFill>
                      <a:schemeClr val="tx1"/>
                    </a:solidFill>
                  </a:rPr>
                  <a:t>η</a:t>
                </a:r>
                <a:r>
                  <a:rPr lang="en-US" dirty="0">
                    <a:ln>
                      <a:noFill/>
                    </a:ln>
                    <a:solidFill>
                      <a:schemeClr val="tx1"/>
                    </a:solidFill>
                  </a:rPr>
                  <a:t> ranges</a:t>
                </a: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EF304FB-55A5-4753-98EF-3DEE43446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98598"/>
                <a:ext cx="3422071" cy="930595"/>
              </a:xfrm>
              <a:prstGeom prst="rect">
                <a:avLst/>
              </a:prstGeom>
              <a:blipFill>
                <a:blip r:embed="rId5"/>
                <a:stretch>
                  <a:fillRect t="-2597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8">
            <a:extLst>
              <a:ext uri="{FF2B5EF4-FFF2-40B4-BE49-F238E27FC236}">
                <a16:creationId xmlns:a16="http://schemas.microsoft.com/office/drawing/2014/main" id="{7F699B48-1DA1-4E6A-B6A7-C8D8A39A88A0}"/>
              </a:ext>
            </a:extLst>
          </p:cNvPr>
          <p:cNvSpPr/>
          <p:nvPr/>
        </p:nvSpPr>
        <p:spPr>
          <a:xfrm>
            <a:off x="838200" y="3616373"/>
            <a:ext cx="3422071" cy="635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Obtain the signal through one fit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F6C53AC-1910-4E4F-A6AB-C92F9DAF44E8}"/>
              </a:ext>
            </a:extLst>
          </p:cNvPr>
          <p:cNvSpPr/>
          <p:nvPr/>
        </p:nvSpPr>
        <p:spPr>
          <a:xfrm>
            <a:off x="838200" y="4739049"/>
            <a:ext cx="3422071" cy="635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Generate the uncorrected spectra</a:t>
            </a:r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67D70F7A-B897-4A7F-890A-1021D2C1231B}"/>
              </a:ext>
            </a:extLst>
          </p:cNvPr>
          <p:cNvSpPr/>
          <p:nvPr/>
        </p:nvSpPr>
        <p:spPr>
          <a:xfrm rot="5400000">
            <a:off x="2395656" y="3280777"/>
            <a:ext cx="307157" cy="1790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C8F2A200-CB55-453F-82C7-19FC33722321}"/>
              </a:ext>
            </a:extLst>
          </p:cNvPr>
          <p:cNvSpPr/>
          <p:nvPr/>
        </p:nvSpPr>
        <p:spPr>
          <a:xfrm rot="5400000">
            <a:off x="2395656" y="4408436"/>
            <a:ext cx="307157" cy="1790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27B852A4-7262-4DDE-A1CC-953639348C25}"/>
                  </a:ext>
                </a:extLst>
              </p:cNvPr>
              <p:cNvSpPr/>
              <p:nvPr/>
            </p:nvSpPr>
            <p:spPr>
              <a:xfrm>
                <a:off x="4644210" y="834146"/>
                <a:ext cx="1496489" cy="523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: </a:t>
                </a:r>
                <a:r>
                  <a:rPr lang="de-DE" sz="1400" dirty="0"/>
                  <a:t>2.0 – 2.5 </a:t>
                </a:r>
                <a:r>
                  <a:rPr lang="de-DE" sz="1400" dirty="0" err="1"/>
                  <a:t>GeV</a:t>
                </a:r>
                <a:endParaRPr lang="de-DE" sz="1400" dirty="0"/>
              </a:p>
              <a:p>
                <a:r>
                  <a:rPr lang="de-DE" sz="1400" dirty="0"/>
                  <a:t>|</a:t>
                </a:r>
                <a:r>
                  <a:rPr lang="el-GR" sz="1400" dirty="0"/>
                  <a:t>η</a:t>
                </a:r>
                <a:r>
                  <a:rPr lang="de-DE" sz="1400" dirty="0"/>
                  <a:t>|: 0.2- 0.4 </a:t>
                </a:r>
              </a:p>
            </p:txBody>
          </p:sp>
        </mc:Choice>
        <mc:Fallback xmlns=""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27B852A4-7262-4DDE-A1CC-953639348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210" y="834146"/>
                <a:ext cx="1496489" cy="523220"/>
              </a:xfrm>
              <a:prstGeom prst="rect">
                <a:avLst/>
              </a:prstGeom>
              <a:blipFill>
                <a:blip r:embed="rId6"/>
                <a:stretch>
                  <a:fillRect l="-810" t="-1136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5C673A2D-2C07-46BA-A1F1-E2DD80972789}"/>
                  </a:ext>
                </a:extLst>
              </p:cNvPr>
              <p:cNvSpPr/>
              <p:nvPr/>
            </p:nvSpPr>
            <p:spPr>
              <a:xfrm>
                <a:off x="803499" y="1750108"/>
                <a:ext cx="34914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5C673A2D-2C07-46BA-A1F1-E2DD80972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99" y="1750108"/>
                <a:ext cx="3491469" cy="400110"/>
              </a:xfrm>
              <a:prstGeom prst="rect">
                <a:avLst/>
              </a:prstGeom>
              <a:blipFill>
                <a:blip r:embed="rId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1084F08B-E9F3-4D65-8CE4-D5E03252224A}"/>
              </a:ext>
            </a:extLst>
          </p:cNvPr>
          <p:cNvSpPr/>
          <p:nvPr/>
        </p:nvSpPr>
        <p:spPr>
          <a:xfrm>
            <a:off x="975015" y="5772190"/>
            <a:ext cx="383163" cy="1790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54EAD7C-E40C-4C62-8B12-71E412BBF662}"/>
              </a:ext>
            </a:extLst>
          </p:cNvPr>
          <p:cNvSpPr/>
          <p:nvPr/>
        </p:nvSpPr>
        <p:spPr>
          <a:xfrm>
            <a:off x="1358178" y="5688009"/>
            <a:ext cx="2945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60% of the signal are lost due</a:t>
            </a:r>
          </a:p>
          <a:p>
            <a:r>
              <a:rPr lang="en-US" dirty="0">
                <a:solidFill>
                  <a:srgbClr val="FF0000"/>
                </a:solidFill>
              </a:rPr>
              <a:t>to track selection cuts</a:t>
            </a:r>
            <a:r>
              <a:rPr lang="en-US" sz="1600" dirty="0">
                <a:solidFill>
                  <a:srgbClr val="FF0000"/>
                </a:solidFill>
              </a:rPr>
              <a:t>!</a:t>
            </a:r>
            <a:endParaRPr lang="de-DE" sz="1600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FCA97433-C999-4DC9-AA3E-8D36B9DDD0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90" y="3523870"/>
            <a:ext cx="5868705" cy="31346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1707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0"/>
                <a:ext cx="10515600" cy="63821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production analysis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0"/>
                <a:ext cx="10515600" cy="6382139"/>
              </a:xfrm>
              <a:blipFill>
                <a:blip r:embed="rId3"/>
                <a:stretch>
                  <a:fillRect t="-15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25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1C8ABDE6-A173-4D49-A1BA-51E141682789}"/>
                  </a:ext>
                </a:extLst>
              </p:cNvPr>
              <p:cNvSpPr/>
              <p:nvPr/>
            </p:nvSpPr>
            <p:spPr>
              <a:xfrm>
                <a:off x="838200" y="1744307"/>
                <a:ext cx="4807688" cy="13705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Detector effects: acceptance and efficiency corrections through true and full MC simulations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𝑠𝑜𝑢𝑟𝑐𝑒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𝑡𝑟𝑢𝑒𝑀𝐶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𝑓𝑢𝑙𝑙𝑀𝐶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n>
                    <a:noFill/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1C8ABDE6-A173-4D49-A1BA-51E141682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44307"/>
                <a:ext cx="4807688" cy="1370516"/>
              </a:xfrm>
              <a:prstGeom prst="rect">
                <a:avLst/>
              </a:prstGeom>
              <a:blipFill>
                <a:blip r:embed="rId4"/>
                <a:stretch>
                  <a:fillRect l="-1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hteck 20">
            <a:extLst>
              <a:ext uri="{FF2B5EF4-FFF2-40B4-BE49-F238E27FC236}">
                <a16:creationId xmlns:a16="http://schemas.microsoft.com/office/drawing/2014/main" id="{19002CDB-5B86-49A2-BEFB-1C5DCFE04678}"/>
              </a:ext>
            </a:extLst>
          </p:cNvPr>
          <p:cNvSpPr/>
          <p:nvPr/>
        </p:nvSpPr>
        <p:spPr>
          <a:xfrm>
            <a:off x="838200" y="3597020"/>
            <a:ext cx="4807688" cy="635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Apply other corrections like branching ratio or trigger efficiency corrections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3F790660-F7A3-4D68-BC91-416707DB7BBC}"/>
              </a:ext>
            </a:extLst>
          </p:cNvPr>
          <p:cNvSpPr/>
          <p:nvPr/>
        </p:nvSpPr>
        <p:spPr>
          <a:xfrm rot="5400000">
            <a:off x="3088465" y="3266407"/>
            <a:ext cx="307157" cy="1790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57A7503-4362-4275-A934-C94D0FACDCDF}"/>
              </a:ext>
            </a:extLst>
          </p:cNvPr>
          <p:cNvSpPr/>
          <p:nvPr/>
        </p:nvSpPr>
        <p:spPr>
          <a:xfrm>
            <a:off x="6472753" y="348226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endParaRPr lang="de-DE" dirty="0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8DAE1FDF-EB12-4A04-961F-510BEACDCF9E}"/>
              </a:ext>
            </a:extLst>
          </p:cNvPr>
          <p:cNvSpPr/>
          <p:nvPr/>
        </p:nvSpPr>
        <p:spPr>
          <a:xfrm rot="5400000">
            <a:off x="3088464" y="4384100"/>
            <a:ext cx="307157" cy="1790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88EEF2D-E4E5-40E4-91EE-1F9EDADA1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04" y="401160"/>
            <a:ext cx="5301610" cy="28610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691C36AC-F64E-4BA9-9DA0-B839836C2E8A}"/>
              </a:ext>
            </a:extLst>
          </p:cNvPr>
          <p:cNvSpPr/>
          <p:nvPr/>
        </p:nvSpPr>
        <p:spPr>
          <a:xfrm>
            <a:off x="1411844" y="2604755"/>
            <a:ext cx="337184" cy="1561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312C4E6A-5EB8-426D-A50D-A4DC00954799}"/>
                  </a:ext>
                </a:extLst>
              </p:cNvPr>
              <p:cNvSpPr/>
              <p:nvPr/>
            </p:nvSpPr>
            <p:spPr>
              <a:xfrm>
                <a:off x="838200" y="4714713"/>
                <a:ext cx="4807688" cy="64633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Expansion into full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acceptance through Boltzmann fit in every |</a:t>
                </a:r>
                <a:r>
                  <a:rPr lang="el-GR" dirty="0"/>
                  <a:t>η</a:t>
                </a:r>
                <a:r>
                  <a:rPr lang="en-US" dirty="0"/>
                  <a:t>| bin</a:t>
                </a:r>
              </a:p>
            </p:txBody>
          </p:sp>
        </mc:Choice>
        <mc:Fallback xmlns=""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312C4E6A-5EB8-426D-A50D-A4DC00954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14713"/>
                <a:ext cx="4807688" cy="646331"/>
              </a:xfrm>
              <a:prstGeom prst="rect">
                <a:avLst/>
              </a:prstGeom>
              <a:blipFill>
                <a:blip r:embed="rId6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fik 32">
            <a:extLst>
              <a:ext uri="{FF2B5EF4-FFF2-40B4-BE49-F238E27FC236}">
                <a16:creationId xmlns:a16="http://schemas.microsoft.com/office/drawing/2014/main" id="{640DA83D-2328-46F1-8BE3-2AC33DCA5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05" y="3482263"/>
            <a:ext cx="5301610" cy="32206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6652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0"/>
                <a:ext cx="10515600" cy="62970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production analysis</a:t>
                </a:r>
                <a:endParaRPr lang="en-US" sz="2000" dirty="0"/>
              </a:p>
              <a:p>
                <a:r>
                  <a:rPr lang="en-US" sz="2000" dirty="0"/>
                  <a:t>The production cross section obtained with the following formula:</a:t>
                </a:r>
                <a:br>
                  <a:rPr lang="en-US" sz="2000" dirty="0"/>
                </a:b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η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          =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ℒ</m:t>
                          </m:r>
                        </m:den>
                      </m:f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η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𝑏𝑟𝑎𝑛𝑐h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𝑡𝑟𝑖𝑔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𝑣𝑡𝑥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𝐴𝐸𝑀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With and without track selection cuts, we obtain over four 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en-US" sz="2000" dirty="0"/>
                  <a:t>| bins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σ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η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           =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3.56±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(0.18)</m:t>
                              </m:r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𝑠𝑡𝑎𝑡</m:t>
                              </m:r>
                            </m:sup>
                          </m:s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±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(0.25)</m:t>
                              </m:r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𝑠𝑦𝑠𝑡</m:t>
                              </m:r>
                            </m:sup>
                          </m:sSup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𝑚𝑏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0"/>
                <a:ext cx="10515600" cy="6297079"/>
              </a:xfrm>
              <a:blipFill>
                <a:blip r:embed="rId3"/>
                <a:stretch>
                  <a:fillRect l="-522" t="-15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26</a:t>
            </a:fld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5F19E74-AB66-41FA-9F94-BAF1B3F4ECFF}"/>
              </a:ext>
            </a:extLst>
          </p:cNvPr>
          <p:cNvCxnSpPr>
            <a:cxnSpLocks/>
          </p:cNvCxnSpPr>
          <p:nvPr/>
        </p:nvCxnSpPr>
        <p:spPr>
          <a:xfrm>
            <a:off x="1480929" y="1824199"/>
            <a:ext cx="0" cy="597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798FA050-672C-47AA-B3A4-26BE3B54B959}"/>
                  </a:ext>
                </a:extLst>
              </p:cNvPr>
              <p:cNvSpPr/>
              <p:nvPr/>
            </p:nvSpPr>
            <p:spPr>
              <a:xfrm>
                <a:off x="1350601" y="2122903"/>
                <a:ext cx="863570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&lt;0.8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798FA050-672C-47AA-B3A4-26BE3B54B9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601" y="2122903"/>
                <a:ext cx="863570" cy="394019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hteck 14">
            <a:extLst>
              <a:ext uri="{FF2B5EF4-FFF2-40B4-BE49-F238E27FC236}">
                <a16:creationId xmlns:a16="http://schemas.microsoft.com/office/drawing/2014/main" id="{175D0458-3070-4C41-B872-2E3147A10715}"/>
              </a:ext>
            </a:extLst>
          </p:cNvPr>
          <p:cNvSpPr/>
          <p:nvPr/>
        </p:nvSpPr>
        <p:spPr>
          <a:xfrm>
            <a:off x="4301036" y="1379745"/>
            <a:ext cx="223644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 dirty="0"/>
              <a:t>Signal over all |eta|-bins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9FEF7FB-E17D-41FC-B1D6-A09D85704C13}"/>
              </a:ext>
            </a:extLst>
          </p:cNvPr>
          <p:cNvSpPr/>
          <p:nvPr/>
        </p:nvSpPr>
        <p:spPr>
          <a:xfrm>
            <a:off x="1120602" y="2942444"/>
            <a:ext cx="1093569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Luminosity</a:t>
            </a:r>
            <a:endParaRPr lang="de-DE" sz="1600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D81E3C32-E855-49C1-A17A-41905AD49B46}"/>
              </a:ext>
            </a:extLst>
          </p:cNvPr>
          <p:cNvCxnSpPr>
            <a:cxnSpLocks/>
          </p:cNvCxnSpPr>
          <p:nvPr/>
        </p:nvCxnSpPr>
        <p:spPr>
          <a:xfrm flipH="1">
            <a:off x="4004310" y="1718299"/>
            <a:ext cx="296727" cy="10590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159BF668-AECC-49AD-9161-1F642A527567}"/>
              </a:ext>
            </a:extLst>
          </p:cNvPr>
          <p:cNvCxnSpPr>
            <a:cxnSpLocks/>
          </p:cNvCxnSpPr>
          <p:nvPr/>
        </p:nvCxnSpPr>
        <p:spPr>
          <a:xfrm flipH="1">
            <a:off x="2214171" y="2475856"/>
            <a:ext cx="139436" cy="46658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BB2A7A37-E373-4978-9810-830526ECE2DE}"/>
                  </a:ext>
                </a:extLst>
              </p:cNvPr>
              <p:cNvSpPr/>
              <p:nvPr/>
            </p:nvSpPr>
            <p:spPr>
              <a:xfrm>
                <a:off x="2830050" y="2947555"/>
                <a:ext cx="1548290" cy="33855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en-US" sz="1600" dirty="0"/>
                  <a:t>|-bin width</a:t>
                </a:r>
                <a:endParaRPr lang="de-DE" sz="1600" dirty="0"/>
              </a:p>
            </p:txBody>
          </p:sp>
        </mc:Choice>
        <mc:Fallback xmlns=""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BB2A7A37-E373-4978-9810-830526ECE2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050" y="2947555"/>
                <a:ext cx="1548290" cy="338554"/>
              </a:xfrm>
              <a:prstGeom prst="rect">
                <a:avLst/>
              </a:prstGeom>
              <a:blipFill>
                <a:blip r:embed="rId5"/>
                <a:stretch>
                  <a:fillRect l="-1563" t="-3509" b="-210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73F4C50A-920F-49C2-9CE1-757F88A924CF}"/>
              </a:ext>
            </a:extLst>
          </p:cNvPr>
          <p:cNvCxnSpPr>
            <a:cxnSpLocks/>
          </p:cNvCxnSpPr>
          <p:nvPr/>
        </p:nvCxnSpPr>
        <p:spPr>
          <a:xfrm>
            <a:off x="2643159" y="2475856"/>
            <a:ext cx="186891" cy="47169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hteck 34">
            <a:extLst>
              <a:ext uri="{FF2B5EF4-FFF2-40B4-BE49-F238E27FC236}">
                <a16:creationId xmlns:a16="http://schemas.microsoft.com/office/drawing/2014/main" id="{2BAE6EEF-BC09-4175-B99C-98F54C13FB0C}"/>
              </a:ext>
            </a:extLst>
          </p:cNvPr>
          <p:cNvSpPr/>
          <p:nvPr/>
        </p:nvSpPr>
        <p:spPr>
          <a:xfrm>
            <a:off x="4994219" y="2942444"/>
            <a:ext cx="183462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Various efficiencies</a:t>
            </a:r>
            <a:endParaRPr lang="de-DE" sz="1600" dirty="0"/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6AA7E92-A95D-47FD-9D09-4D52250781D7}"/>
              </a:ext>
            </a:extLst>
          </p:cNvPr>
          <p:cNvCxnSpPr>
            <a:cxnSpLocks/>
          </p:cNvCxnSpPr>
          <p:nvPr/>
        </p:nvCxnSpPr>
        <p:spPr>
          <a:xfrm>
            <a:off x="4271335" y="2709150"/>
            <a:ext cx="722884" cy="233294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A4ED18FB-D755-4665-8E49-12A1D95DDEDF}"/>
              </a:ext>
            </a:extLst>
          </p:cNvPr>
          <p:cNvSpPr/>
          <p:nvPr/>
        </p:nvSpPr>
        <p:spPr>
          <a:xfrm rot="5400000">
            <a:off x="4136906" y="1373886"/>
            <a:ext cx="189133" cy="2307463"/>
          </a:xfrm>
          <a:prstGeom prst="rightBrace">
            <a:avLst>
              <a:gd name="adj1" fmla="val 9159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F073B778-6A71-4664-83B4-79870A8615BF}"/>
              </a:ext>
            </a:extLst>
          </p:cNvPr>
          <p:cNvCxnSpPr>
            <a:cxnSpLocks/>
          </p:cNvCxnSpPr>
          <p:nvPr/>
        </p:nvCxnSpPr>
        <p:spPr>
          <a:xfrm>
            <a:off x="1480929" y="4021203"/>
            <a:ext cx="0" cy="597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AB7088C3-A9DC-434F-9DED-17786E3B54BE}"/>
                  </a:ext>
                </a:extLst>
              </p:cNvPr>
              <p:cNvSpPr/>
              <p:nvPr/>
            </p:nvSpPr>
            <p:spPr>
              <a:xfrm>
                <a:off x="1350601" y="4319907"/>
                <a:ext cx="863570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&lt;0.8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AB7088C3-A9DC-434F-9DED-17786E3B5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601" y="4319907"/>
                <a:ext cx="863570" cy="394019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7E73609D-7487-4FD7-B4FE-E35FA2FA21DC}"/>
                  </a:ext>
                </a:extLst>
              </p:cNvPr>
              <p:cNvSpPr/>
              <p:nvPr/>
            </p:nvSpPr>
            <p:spPr>
              <a:xfrm>
                <a:off x="5419259" y="1912076"/>
                <a:ext cx="6181244" cy="604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with luminosity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𝑒𝑣𝑡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latin typeface="Cambria Math" panose="02040503050406030204" pitchFamily="18" charset="0"/>
                              </a:rPr>
                              <m:t>ε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𝑒𝑣𝑡</m:t>
                            </m:r>
                          </m:sub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𝑣𝑡𝑥</m:t>
                            </m:r>
                          </m:sup>
                        </m:sSub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</m:sub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𝐴𝑁𝐷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000" dirty="0"/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𝐴𝑁𝐷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57.8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2.9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𝑚𝑏</m:t>
                    </m:r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7E73609D-7487-4FD7-B4FE-E35FA2FA2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59" y="1912076"/>
                <a:ext cx="6181244" cy="604846"/>
              </a:xfrm>
              <a:prstGeom prst="rect">
                <a:avLst/>
              </a:prstGeom>
              <a:blipFill>
                <a:blip r:embed="rId7"/>
                <a:stretch>
                  <a:fillRect l="-10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122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Summary</a:t>
                </a:r>
                <a:endParaRPr lang="en-US" sz="2000" dirty="0"/>
              </a:p>
              <a:p>
                <a:endParaRPr lang="en-US" sz="2000" dirty="0"/>
              </a:p>
              <a:p>
                <a:r>
                  <a:rPr lang="en-US" sz="2400" dirty="0"/>
                  <a:t>The p</a:t>
                </a:r>
                <a:r>
                  <a:rPr lang="el-GR" sz="2400" dirty="0"/>
                  <a:t>Λ</a:t>
                </a:r>
                <a:r>
                  <a:rPr lang="de-DE" sz="2400" dirty="0"/>
                  <a:t> </a:t>
                </a:r>
                <a:r>
                  <a:rPr lang="en-US" sz="2400" dirty="0"/>
                  <a:t>potential, specifically the repulsive core, was varied</a:t>
                </a:r>
              </a:p>
              <a:p>
                <a:pPr marL="0" indent="0">
                  <a:buNone/>
                </a:pPr>
                <a:r>
                  <a:rPr lang="en-US" sz="2400" dirty="0"/>
                  <a:t>	Does not have an influence on the shape of the correlation function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/>
                  <a:t> production was investigated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sz="2400" dirty="0"/>
                  <a:t>The effect of track selection cuts have been analyzed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	The necessary steps for generating the cross section were displayed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  <a:blipFill>
                <a:blip r:embed="rId2"/>
                <a:stretch>
                  <a:fillRect l="-1217" t="-1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27</a:t>
            </a:fld>
            <a:endParaRPr lang="de-DE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A07E65BA-CBDD-4802-8B73-4DFE33690689}"/>
              </a:ext>
            </a:extLst>
          </p:cNvPr>
          <p:cNvSpPr/>
          <p:nvPr/>
        </p:nvSpPr>
        <p:spPr>
          <a:xfrm>
            <a:off x="1354456" y="1926336"/>
            <a:ext cx="419480" cy="237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45CF61CB-3DC5-48E9-814C-626790376B03}"/>
              </a:ext>
            </a:extLst>
          </p:cNvPr>
          <p:cNvSpPr/>
          <p:nvPr/>
        </p:nvSpPr>
        <p:spPr>
          <a:xfrm>
            <a:off x="1354456" y="3310258"/>
            <a:ext cx="419480" cy="237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9E5FE4B7-F571-4AA6-AB2B-4F1F1B949216}"/>
              </a:ext>
            </a:extLst>
          </p:cNvPr>
          <p:cNvSpPr/>
          <p:nvPr/>
        </p:nvSpPr>
        <p:spPr>
          <a:xfrm>
            <a:off x="1354456" y="3798581"/>
            <a:ext cx="419480" cy="2374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866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1A77F-E2AA-4558-872F-6B9633EDC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0423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1A77F-E2AA-4558-872F-6B9633EDC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Back </a:t>
            </a:r>
            <a:r>
              <a:rPr lang="de-DE" dirty="0" err="1"/>
              <a:t>up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9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1"/>
                <a:ext cx="10515600" cy="61620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Motivation</a:t>
                </a:r>
                <a:endParaRPr lang="en-US" sz="2000" dirty="0"/>
              </a:p>
              <a:p>
                <a:r>
                  <a:rPr lang="en-US" sz="2000" dirty="0"/>
                  <a:t>Theoretically: Maximum mass decreases </a:t>
                </a:r>
                <a:br>
                  <a:rPr lang="en-US" sz="2000" dirty="0"/>
                </a:br>
                <a:r>
                  <a:rPr lang="en-US" sz="2000" dirty="0"/>
                  <a:t>below two solar masses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Experimentally: Up to two solar masses have </a:t>
                </a:r>
                <a:br>
                  <a:rPr lang="en-US" sz="2000" dirty="0"/>
                </a:br>
                <a:r>
                  <a:rPr lang="en-US" sz="2000" dirty="0"/>
                  <a:t>been observed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      Experiment ≠ Theory, also called the </a:t>
                </a:r>
                <a:br>
                  <a:rPr lang="en-US" sz="2000" b="1" dirty="0">
                    <a:solidFill>
                      <a:srgbClr val="FF0000"/>
                    </a:solidFill>
                  </a:rPr>
                </a:br>
                <a:r>
                  <a:rPr lang="en-US" sz="2000" b="1" dirty="0">
                    <a:solidFill>
                      <a:srgbClr val="FF0000"/>
                    </a:solidFill>
                  </a:rPr>
                  <a:t>      “Hyperon Puzzle”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      We need a better understanding of n-Y </a:t>
                </a:r>
                <a:br>
                  <a:rPr lang="en-US" sz="2000" b="1" dirty="0"/>
                </a:br>
                <a:r>
                  <a:rPr lang="en-US" sz="2000" b="1" dirty="0"/>
                  <a:t>      interactions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dirty="0"/>
                  <a:t>In this thesis:</a:t>
                </a:r>
              </a:p>
              <a:p>
                <a:r>
                  <a:rPr lang="en-US" sz="2000" b="1" dirty="0"/>
                  <a:t>Further investigation of the p</a:t>
                </a:r>
                <a:r>
                  <a:rPr lang="el-GR" sz="2000" b="1" dirty="0"/>
                  <a:t>Λ</a:t>
                </a:r>
                <a:r>
                  <a:rPr lang="de-DE" sz="2000" b="1" dirty="0"/>
                  <a:t> </a:t>
                </a:r>
                <a:r>
                  <a:rPr lang="en-US" sz="2000" b="1" dirty="0"/>
                  <a:t>interaction via femtoscopy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b="1" i="0">
                            <a:latin typeface="Cambria Math" panose="02040503050406030204" pitchFamily="18" charset="0"/>
                          </a:rPr>
                          <m:t>𝚵</m:t>
                        </m:r>
                      </m:e>
                      <m:sup>
                        <m:r>
                          <a:rPr lang="de-DE" sz="2000" b="1" i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b="1" dirty="0"/>
                  <a:t> production analysis as basis for femtoscopy analysis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1"/>
                <a:ext cx="10515600" cy="6162048"/>
              </a:xfrm>
              <a:blipFill>
                <a:blip r:embed="rId3"/>
                <a:stretch>
                  <a:fillRect l="-1217" t="-15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liennummernplatzhalter 1">
            <a:extLst>
              <a:ext uri="{FF2B5EF4-FFF2-40B4-BE49-F238E27FC236}">
                <a16:creationId xmlns:a16="http://schemas.microsoft.com/office/drawing/2014/main" id="{091E57E1-2D6A-4F63-8B29-65C72098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3</a:t>
            </a:fld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7D5D3506-AAB9-4D31-B370-49697F0C6470}"/>
              </a:ext>
            </a:extLst>
          </p:cNvPr>
          <p:cNvSpPr/>
          <p:nvPr/>
        </p:nvSpPr>
        <p:spPr>
          <a:xfrm>
            <a:off x="838200" y="2799939"/>
            <a:ext cx="377845" cy="2475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F11D8B80-36B2-4FB4-9EDD-DF6681CFB93E}"/>
              </a:ext>
            </a:extLst>
          </p:cNvPr>
          <p:cNvSpPr/>
          <p:nvPr/>
        </p:nvSpPr>
        <p:spPr>
          <a:xfrm>
            <a:off x="838200" y="3851795"/>
            <a:ext cx="377845" cy="2475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7E4804B-8D5B-4857-8072-4715B928C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57" y="427084"/>
            <a:ext cx="5688877" cy="4192111"/>
          </a:xfrm>
          <a:prstGeom prst="rect">
            <a:avLst/>
          </a:prstGeom>
        </p:spPr>
      </p:pic>
      <p:sp>
        <p:nvSpPr>
          <p:cNvPr id="8" name="J. Schaﬀner-Bielich, NPA 804 (2008)">
            <a:extLst>
              <a:ext uri="{FF2B5EF4-FFF2-40B4-BE49-F238E27FC236}">
                <a16:creationId xmlns:a16="http://schemas.microsoft.com/office/drawing/2014/main" id="{0B4BB95E-3C05-4B1A-A899-310CC89AEC60}"/>
              </a:ext>
            </a:extLst>
          </p:cNvPr>
          <p:cNvSpPr txBox="1"/>
          <p:nvPr/>
        </p:nvSpPr>
        <p:spPr>
          <a:xfrm>
            <a:off x="6510288" y="4667972"/>
            <a:ext cx="4076757" cy="250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1" indent="160729" defTabSz="457184">
              <a:defRPr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de-DE" altLang="de-DE" sz="1125" b="1" dirty="0" err="1">
                <a:solidFill>
                  <a:srgbClr val="000000"/>
                </a:solidFill>
                <a:latin typeface="Courier New"/>
                <a:cs typeface="Courier New"/>
              </a:rPr>
              <a:t>Phys.Rev.Lett</a:t>
            </a:r>
            <a:r>
              <a:rPr lang="de-DE" altLang="de-DE" sz="1125" b="1" dirty="0">
                <a:solidFill>
                  <a:srgbClr val="000000"/>
                </a:solidFill>
                <a:latin typeface="Courier New"/>
                <a:cs typeface="Courier New"/>
              </a:rPr>
              <a:t>. 114 (2015) no.9, 092301 </a:t>
            </a:r>
          </a:p>
        </p:txBody>
      </p:sp>
    </p:spTree>
    <p:extLst>
      <p:ext uri="{BB962C8B-B14F-4D97-AF65-F5344CB8AC3E}">
        <p14:creationId xmlns:p14="http://schemas.microsoft.com/office/powerpoint/2010/main" val="70398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0"/>
                <a:ext cx="10584180" cy="61382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Introduction – density dependence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0"/>
                <a:ext cx="10584180" cy="6138299"/>
              </a:xfrm>
              <a:blipFill>
                <a:blip r:embed="rId3"/>
                <a:stretch>
                  <a:fillRect l="-1210" t="-15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75733AD7-E52F-44C7-888A-72A8C45D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30</a:t>
            </a:fld>
            <a:endParaRPr lang="de-DE"/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6CC16028-3D1B-4A43-9FA0-80EE88D673FB}"/>
              </a:ext>
            </a:extLst>
          </p:cNvPr>
          <p:cNvGrpSpPr/>
          <p:nvPr/>
        </p:nvGrpSpPr>
        <p:grpSpPr>
          <a:xfrm>
            <a:off x="574618" y="957273"/>
            <a:ext cx="4448396" cy="5198095"/>
            <a:chOff x="7950710" y="1104437"/>
            <a:chExt cx="4043688" cy="4951029"/>
          </a:xfrm>
        </p:grpSpPr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540E5521-AEC8-4BE3-B042-E6E1F56917CD}"/>
                </a:ext>
              </a:extLst>
            </p:cNvPr>
            <p:cNvGrpSpPr/>
            <p:nvPr/>
          </p:nvGrpSpPr>
          <p:grpSpPr>
            <a:xfrm>
              <a:off x="7950710" y="1104437"/>
              <a:ext cx="4043688" cy="4951029"/>
              <a:chOff x="7918524" y="1101634"/>
              <a:chExt cx="4043688" cy="4951029"/>
            </a:xfrm>
          </p:grpSpPr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4EBE8C91-EDBB-4D77-B10D-D79DE2273C51}"/>
                  </a:ext>
                </a:extLst>
              </p:cNvPr>
              <p:cNvGrpSpPr/>
              <p:nvPr/>
            </p:nvGrpSpPr>
            <p:grpSpPr>
              <a:xfrm>
                <a:off x="7918524" y="1343408"/>
                <a:ext cx="3813900" cy="4709255"/>
                <a:chOff x="7918524" y="1343408"/>
                <a:chExt cx="3813900" cy="4709255"/>
              </a:xfrm>
            </p:grpSpPr>
            <p:pic>
              <p:nvPicPr>
                <p:cNvPr id="19" name="Picture 21">
                  <a:extLst>
                    <a:ext uri="{FF2B5EF4-FFF2-40B4-BE49-F238E27FC236}">
                      <a16:creationId xmlns:a16="http://schemas.microsoft.com/office/drawing/2014/main" id="{4287715B-372C-42D7-AD5C-798EFC3B84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18524" y="1343408"/>
                  <a:ext cx="3813900" cy="4491761"/>
                </a:xfrm>
                <a:prstGeom prst="rect">
                  <a:avLst/>
                </a:prstGeom>
              </p:spPr>
            </p:pic>
            <p:sp>
              <p:nvSpPr>
                <p:cNvPr id="20" name="TextBox 22">
                  <a:extLst>
                    <a:ext uri="{FF2B5EF4-FFF2-40B4-BE49-F238E27FC236}">
                      <a16:creationId xmlns:a16="http://schemas.microsoft.com/office/drawing/2014/main" id="{E9527618-D468-4CC9-A2E6-826E35A07E3F}"/>
                    </a:ext>
                  </a:extLst>
                </p:cNvPr>
                <p:cNvSpPr txBox="1"/>
                <p:nvPr/>
              </p:nvSpPr>
              <p:spPr>
                <a:xfrm>
                  <a:off x="8509849" y="5775664"/>
                  <a:ext cx="28032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>
                          <a:lumMod val="65000"/>
                        </a:schemeClr>
                      </a:solidFill>
                      <a:latin typeface="Helvetica Neue Light" charset="0"/>
                      <a:ea typeface="Helvetica Neue Light" charset="0"/>
                      <a:cs typeface="Helvetica Neue Light" charset="0"/>
                    </a:rPr>
                    <a:t>Euro. Phys. A53, 121 (2017) </a:t>
                  </a:r>
                </a:p>
              </p:txBody>
            </p:sp>
            <p:sp>
              <p:nvSpPr>
                <p:cNvPr id="21" name="Rectangle 23">
                  <a:extLst>
                    <a:ext uri="{FF2B5EF4-FFF2-40B4-BE49-F238E27FC236}">
                      <a16:creationId xmlns:a16="http://schemas.microsoft.com/office/drawing/2014/main" id="{EDE402F8-4539-41B8-86E0-0EC2563B651F}"/>
                    </a:ext>
                  </a:extLst>
                </p:cNvPr>
                <p:cNvSpPr/>
                <p:nvPr/>
              </p:nvSpPr>
              <p:spPr>
                <a:xfrm>
                  <a:off x="8815388" y="1728788"/>
                  <a:ext cx="842962" cy="3857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 Neue Light" charset="0"/>
                    <a:ea typeface="Helvetica Neue Light" charset="0"/>
                    <a:cs typeface="Helvetica Neue Light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6">
                    <a:extLst>
                      <a:ext uri="{FF2B5EF4-FFF2-40B4-BE49-F238E27FC236}">
                        <a16:creationId xmlns:a16="http://schemas.microsoft.com/office/drawing/2014/main" id="{52848216-98AB-4980-B1E4-6CEA50AAB765}"/>
                      </a:ext>
                    </a:extLst>
                  </p:cNvPr>
                  <p:cNvSpPr txBox="1"/>
                  <p:nvPr/>
                </p:nvSpPr>
                <p:spPr>
                  <a:xfrm>
                    <a:off x="8022320" y="1101634"/>
                    <a:ext cx="377831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Λ</m:t>
                        </m:r>
                        <m:r>
                          <a:rPr lang="en-US" sz="1600" b="0" i="0" smtClean="0"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 </m:t>
                        </m:r>
                      </m:oMath>
                    </a14:m>
                    <a:r>
                      <a:rPr lang="en-US" sz="1600" dirty="0">
                        <a:latin typeface="Helvetica Neue Light" charset="0"/>
                        <a:ea typeface="Helvetica Neue Light" charset="0"/>
                        <a:cs typeface="Helvetica Neue Light" charset="0"/>
                      </a:rPr>
                      <a:t>potential in symmetric nuclear matter</a:t>
                    </a: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AF05320C-C701-6641-9F29-5E90974D48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22320" y="1101634"/>
                    <a:ext cx="3778311" cy="33855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83929" b="-1160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C875F4CF-831E-4B7C-ABD6-AED9CF57C9CC}"/>
                  </a:ext>
                </a:extLst>
              </p:cNvPr>
              <p:cNvSpPr txBox="1"/>
              <p:nvPr/>
            </p:nvSpPr>
            <p:spPr>
              <a:xfrm>
                <a:off x="9236868" y="4901192"/>
                <a:ext cx="1471613" cy="351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Jülich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 ’04</a:t>
                </a:r>
              </a:p>
            </p:txBody>
          </p:sp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F928E341-FCF6-4901-8553-6802A6513948}"/>
                  </a:ext>
                </a:extLst>
              </p:cNvPr>
              <p:cNvSpPr txBox="1"/>
              <p:nvPr/>
            </p:nvSpPr>
            <p:spPr>
              <a:xfrm>
                <a:off x="9679170" y="4384516"/>
                <a:ext cx="2053254" cy="351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Nijmegen NSC97f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9">
                    <a:extLst>
                      <a:ext uri="{FF2B5EF4-FFF2-40B4-BE49-F238E27FC236}">
                        <a16:creationId xmlns:a16="http://schemas.microsoft.com/office/drawing/2014/main" id="{BD0F508A-0B23-4FE1-982D-BB7977CD45BF}"/>
                      </a:ext>
                    </a:extLst>
                  </p:cNvPr>
                  <p:cNvSpPr txBox="1"/>
                  <p:nvPr/>
                </p:nvSpPr>
                <p:spPr>
                  <a:xfrm>
                    <a:off x="9769875" y="2036562"/>
                    <a:ext cx="173311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χ</m:t>
                        </m:r>
                      </m:oMath>
                    </a14:m>
                    <a:r>
                      <a:rPr lang="en-US" dirty="0">
                        <a:solidFill>
                          <a:srgbClr val="C0000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rPr>
                      <a:t>EFT NLO + 3BF </a:t>
                    </a: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="" xmlns:a16="http://schemas.microsoft.com/office/drawing/2014/main" xmlns:a14="http://schemas.microsoft.com/office/drawing/2010/main" id="{62ACEFEE-CC22-254E-B1E9-AFFAAF331C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9875" y="2036562"/>
                    <a:ext cx="1733114" cy="64633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817" t="-5660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20">
                    <a:extLst>
                      <a:ext uri="{FF2B5EF4-FFF2-40B4-BE49-F238E27FC236}">
                        <a16:creationId xmlns:a16="http://schemas.microsoft.com/office/drawing/2014/main" id="{B4B2438B-BB93-407A-B292-FD0C2F64D050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9098" y="4008121"/>
                    <a:ext cx="173311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92D050"/>
                            </a:solidFill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χE</m:t>
                        </m:r>
                      </m:oMath>
                    </a14:m>
                    <a:r>
                      <a:rPr lang="en-US" dirty="0">
                        <a:solidFill>
                          <a:srgbClr val="92D050"/>
                        </a:solidFill>
                        <a:latin typeface="Helvetica Neue Light" charset="0"/>
                        <a:ea typeface="Helvetica Neue Light" charset="0"/>
                        <a:cs typeface="Helvetica Neue Light" charset="0"/>
                      </a:rPr>
                      <a:t>FT NLO </a:t>
                    </a:r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F2A2BCC6-0DEB-C543-963D-053D962B969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29098" y="4008121"/>
                    <a:ext cx="173311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3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D92316E3-E805-48DD-A21B-F350146A3040}"/>
                </a:ext>
              </a:extLst>
            </p:cNvPr>
            <p:cNvSpPr/>
            <p:nvPr/>
          </p:nvSpPr>
          <p:spPr>
            <a:xfrm>
              <a:off x="9486184" y="4163646"/>
              <a:ext cx="91457" cy="2230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Light" charset="0"/>
                <a:ea typeface="Helvetica Neue Light" charset="0"/>
                <a:cs typeface="Helvetica Neue Light" charset="0"/>
              </a:endParaRPr>
            </a:p>
          </p:txBody>
        </p:sp>
      </p:grpSp>
      <p:sp>
        <p:nvSpPr>
          <p:cNvPr id="22" name="TextBox 24">
            <a:extLst>
              <a:ext uri="{FF2B5EF4-FFF2-40B4-BE49-F238E27FC236}">
                <a16:creationId xmlns:a16="http://schemas.microsoft.com/office/drawing/2014/main" id="{32A30249-8F43-4CDF-8E31-AAF06A27FCD9}"/>
              </a:ext>
            </a:extLst>
          </p:cNvPr>
          <p:cNvSpPr txBox="1"/>
          <p:nvPr/>
        </p:nvSpPr>
        <p:spPr>
          <a:xfrm>
            <a:off x="1534470" y="2864899"/>
            <a:ext cx="188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Nuclear Density</a:t>
            </a:r>
          </a:p>
        </p:txBody>
      </p:sp>
      <p:cxnSp>
        <p:nvCxnSpPr>
          <p:cNvPr id="23" name="Straight Arrow Connector 25">
            <a:extLst>
              <a:ext uri="{FF2B5EF4-FFF2-40B4-BE49-F238E27FC236}">
                <a16:creationId xmlns:a16="http://schemas.microsoft.com/office/drawing/2014/main" id="{3A9F72B3-2648-4866-B23E-19F192BBCF46}"/>
              </a:ext>
            </a:extLst>
          </p:cNvPr>
          <p:cNvCxnSpPr/>
          <p:nvPr/>
        </p:nvCxnSpPr>
        <p:spPr>
          <a:xfrm flipV="1">
            <a:off x="2467529" y="3925184"/>
            <a:ext cx="80642" cy="17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948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5B99446-B4F9-4252-B69C-BE4CA6F7A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" r="3692" b="1786"/>
          <a:stretch/>
        </p:blipFill>
        <p:spPr>
          <a:xfrm>
            <a:off x="1860402" y="1713744"/>
            <a:ext cx="5699347" cy="2493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0"/>
                <a:ext cx="10584180" cy="61382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Femtoscopy – Residuals, etc.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However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𝑡h𝑒𝑜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00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/>
                  <a:t>!!!</a:t>
                </a:r>
              </a:p>
              <a:p>
                <a:r>
                  <a:rPr lang="en-US" sz="2000" dirty="0"/>
                  <a:t>Corrections necessary due to experimental disturbances: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𝑡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𝑜𝑡𝑎𝑙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de-DE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with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If all disturbing correlations are flat: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𝑡h𝑒𝑜</m:t>
                        </m:r>
                      </m:sub>
                    </m:sSub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𝑡h𝑒𝑜</m:t>
                        </m:r>
                      </m:sub>
                    </m:sSub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𝑡h𝑒𝑜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0"/>
                <a:ext cx="10584180" cy="6138299"/>
              </a:xfrm>
              <a:blipFill>
                <a:blip r:embed="rId4"/>
                <a:stretch>
                  <a:fillRect l="-1210" t="-1589" r="-2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C118F732-230B-44ED-912F-2001BC2C8EAA}"/>
              </a:ext>
            </a:extLst>
          </p:cNvPr>
          <p:cNvSpPr/>
          <p:nvPr/>
        </p:nvSpPr>
        <p:spPr>
          <a:xfrm>
            <a:off x="6327755" y="5117124"/>
            <a:ext cx="377845" cy="2475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EF1AEF7-EF4D-4EDF-B007-063B05EA698D}"/>
              </a:ext>
            </a:extLst>
          </p:cNvPr>
          <p:cNvSpPr/>
          <p:nvPr/>
        </p:nvSpPr>
        <p:spPr>
          <a:xfrm>
            <a:off x="6797040" y="4947511"/>
            <a:ext cx="4625340" cy="5867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75733AD7-E52F-44C7-888A-72A8C45D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31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539291-8EE3-44CC-857A-F1DAE1FEE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233" y="5783692"/>
            <a:ext cx="5819775" cy="5810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9DFCDB7-17BA-4CA7-821D-A5ABCE28AE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185" y="5678917"/>
            <a:ext cx="16764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8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 – phase shift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dirty="0" err="1"/>
              <a:t>Usmani</a:t>
            </a:r>
            <a:r>
              <a:rPr lang="en-US" sz="2000" dirty="0"/>
              <a:t> scattering parameters: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15BF9C8-6D05-4BB2-A788-7186BAC211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2"/>
          <a:stretch/>
        </p:blipFill>
        <p:spPr>
          <a:xfrm>
            <a:off x="6923328" y="1206808"/>
            <a:ext cx="4049087" cy="2891294"/>
          </a:xfrm>
          <a:prstGeom prst="rect">
            <a:avLst/>
          </a:prstGeom>
        </p:spPr>
      </p:pic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1557E902-46D3-47D9-A0BD-C937306349CB}"/>
              </a:ext>
            </a:extLst>
          </p:cNvPr>
          <p:cNvSpPr/>
          <p:nvPr/>
        </p:nvSpPr>
        <p:spPr>
          <a:xfrm rot="2867874">
            <a:off x="1456977" y="2573701"/>
            <a:ext cx="383163" cy="26525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7A1D465A-F2A5-4B6E-AE49-5906F6BF2BDD}"/>
                  </a:ext>
                </a:extLst>
              </p:cNvPr>
              <p:cNvSpPr/>
              <p:nvPr/>
            </p:nvSpPr>
            <p:spPr>
              <a:xfrm>
                <a:off x="690445" y="4914443"/>
                <a:ext cx="3896195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0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7A1D465A-F2A5-4B6E-AE49-5906F6BF2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45" y="4914443"/>
                <a:ext cx="3896195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elle 26">
                <a:extLst>
                  <a:ext uri="{FF2B5EF4-FFF2-40B4-BE49-F238E27FC236}">
                    <a16:creationId xmlns:a16="http://schemas.microsoft.com/office/drawing/2014/main" id="{FA2FB550-5520-4B53-8D35-160721AE9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1335879"/>
                  </p:ext>
                </p:extLst>
              </p:nvPr>
            </p:nvGraphicFramePr>
            <p:xfrm>
              <a:off x="5519558" y="5054630"/>
              <a:ext cx="5189964" cy="1172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3737">
                      <a:extLst>
                        <a:ext uri="{9D8B030D-6E8A-4147-A177-3AD203B41FA5}">
                          <a16:colId xmlns:a16="http://schemas.microsoft.com/office/drawing/2014/main" val="2793534168"/>
                        </a:ext>
                      </a:extLst>
                    </a:gridCol>
                    <a:gridCol w="1256239">
                      <a:extLst>
                        <a:ext uri="{9D8B030D-6E8A-4147-A177-3AD203B41FA5}">
                          <a16:colId xmlns:a16="http://schemas.microsoft.com/office/drawing/2014/main" val="1771787809"/>
                        </a:ext>
                      </a:extLst>
                    </a:gridCol>
                    <a:gridCol w="1729988">
                      <a:extLst>
                        <a:ext uri="{9D8B030D-6E8A-4147-A177-3AD203B41FA5}">
                          <a16:colId xmlns:a16="http://schemas.microsoft.com/office/drawing/2014/main" val="3780127802"/>
                        </a:ext>
                      </a:extLst>
                    </a:gridCol>
                  </a:tblGrid>
                  <a:tr h="386904"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de-DE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𝑒𝑓𝑓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3548203"/>
                      </a:ext>
                    </a:extLst>
                  </a:tr>
                  <a:tr h="3869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1S0: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−2.88 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𝑓𝑚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+2.94 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8383894"/>
                      </a:ext>
                    </a:extLst>
                  </a:tr>
                  <a:tr h="389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3S1: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sz="180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66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𝑓𝑚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e-DE" sz="1800" i="1" smtClean="0">
                                    <a:latin typeface="Cambria Math" panose="02040503050406030204" pitchFamily="18" charset="0"/>
                                  </a:rPr>
                                  <m:t>3.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78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51760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elle 26">
                <a:extLst>
                  <a:ext uri="{FF2B5EF4-FFF2-40B4-BE49-F238E27FC236}">
                    <a16:creationId xmlns:a16="http://schemas.microsoft.com/office/drawing/2014/main" id="{FA2FB550-5520-4B53-8D35-160721AE921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1335879"/>
                  </p:ext>
                </p:extLst>
              </p:nvPr>
            </p:nvGraphicFramePr>
            <p:xfrm>
              <a:off x="5519558" y="5054630"/>
              <a:ext cx="5189964" cy="11725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203737">
                      <a:extLst>
                        <a:ext uri="{9D8B030D-6E8A-4147-A177-3AD203B41FA5}">
                          <a16:colId xmlns:a16="http://schemas.microsoft.com/office/drawing/2014/main" val="2793534168"/>
                        </a:ext>
                      </a:extLst>
                    </a:gridCol>
                    <a:gridCol w="1256239">
                      <a:extLst>
                        <a:ext uri="{9D8B030D-6E8A-4147-A177-3AD203B41FA5}">
                          <a16:colId xmlns:a16="http://schemas.microsoft.com/office/drawing/2014/main" val="1771787809"/>
                        </a:ext>
                      </a:extLst>
                    </a:gridCol>
                    <a:gridCol w="1729988">
                      <a:extLst>
                        <a:ext uri="{9D8B030D-6E8A-4147-A177-3AD203B41FA5}">
                          <a16:colId xmlns:a16="http://schemas.microsoft.com/office/drawing/2014/main" val="37801278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de-DE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176214" t="-1538" r="-138835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200352" t="-1538" r="-704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3548203"/>
                      </a:ext>
                    </a:extLst>
                  </a:tr>
                  <a:tr h="38690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dirty="0"/>
                            <a:t>1S0: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176214" t="-103125" r="-138835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200352" t="-103125" r="-704" b="-1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8383894"/>
                      </a:ext>
                    </a:extLst>
                  </a:tr>
                  <a:tr h="389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/>
                            <a:t>3S1: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176214" t="-203125" r="-138835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5"/>
                          <a:stretch>
                            <a:fillRect l="-200352" t="-203125" r="-704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517603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5213526C-F556-464F-9B59-EFDCC48BACC6}"/>
              </a:ext>
            </a:extLst>
          </p:cNvPr>
          <p:cNvCxnSpPr>
            <a:cxnSpLocks/>
          </p:cNvCxnSpPr>
          <p:nvPr/>
        </p:nvCxnSpPr>
        <p:spPr>
          <a:xfrm>
            <a:off x="6316361" y="1553649"/>
            <a:ext cx="1038259" cy="2271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E75733E1-184D-4826-BC86-899044DEB597}"/>
              </a:ext>
            </a:extLst>
          </p:cNvPr>
          <p:cNvCxnSpPr>
            <a:cxnSpLocks/>
          </p:cNvCxnSpPr>
          <p:nvPr/>
        </p:nvCxnSpPr>
        <p:spPr>
          <a:xfrm flipV="1">
            <a:off x="6166204" y="2834776"/>
            <a:ext cx="2259554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83D296A4-EE64-4D4D-96A5-D31690649B6F}"/>
              </a:ext>
            </a:extLst>
          </p:cNvPr>
          <p:cNvSpPr/>
          <p:nvPr/>
        </p:nvSpPr>
        <p:spPr>
          <a:xfrm>
            <a:off x="5519558" y="3075181"/>
            <a:ext cx="846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with</a:t>
            </a:r>
            <a:br>
              <a:rPr lang="en-US" sz="1400" dirty="0"/>
            </a:br>
            <a:r>
              <a:rPr lang="en-US" sz="1400" dirty="0"/>
              <a:t>potential</a:t>
            </a:r>
            <a:endParaRPr lang="de-DE" sz="14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420EEDC-8A71-4352-AEDB-BA6E4AD2D7DC}"/>
              </a:ext>
            </a:extLst>
          </p:cNvPr>
          <p:cNvSpPr/>
          <p:nvPr/>
        </p:nvSpPr>
        <p:spPr>
          <a:xfrm>
            <a:off x="5470279" y="1141419"/>
            <a:ext cx="944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without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potential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32" name="Geschweifte Klammer links 31">
            <a:extLst>
              <a:ext uri="{FF2B5EF4-FFF2-40B4-BE49-F238E27FC236}">
                <a16:creationId xmlns:a16="http://schemas.microsoft.com/office/drawing/2014/main" id="{EF4746AF-C4CD-40B5-AEB5-E47CC59CDD3E}"/>
              </a:ext>
            </a:extLst>
          </p:cNvPr>
          <p:cNvSpPr/>
          <p:nvPr/>
        </p:nvSpPr>
        <p:spPr>
          <a:xfrm rot="5400000">
            <a:off x="8320468" y="2095229"/>
            <a:ext cx="86117" cy="258261"/>
          </a:xfrm>
          <a:prstGeom prst="leftBrace">
            <a:avLst>
              <a:gd name="adj1" fmla="val 39580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3B94E59-E349-4F0D-A6B7-F53809EA16F7}"/>
              </a:ext>
            </a:extLst>
          </p:cNvPr>
          <p:cNvCxnSpPr>
            <a:cxnSpLocks/>
          </p:cNvCxnSpPr>
          <p:nvPr/>
        </p:nvCxnSpPr>
        <p:spPr>
          <a:xfrm flipH="1">
            <a:off x="8373094" y="1848613"/>
            <a:ext cx="293829" cy="28367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48D5816B-6147-4E76-95B7-EE2E51283981}"/>
                  </a:ext>
                </a:extLst>
              </p:cNvPr>
              <p:cNvSpPr/>
              <p:nvPr/>
            </p:nvSpPr>
            <p:spPr>
              <a:xfrm>
                <a:off x="8541416" y="1580246"/>
                <a:ext cx="370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48D5816B-6147-4E76-95B7-EE2E51283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416" y="1580246"/>
                <a:ext cx="37003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FD595C4C-A7AE-41FB-BF31-DF423F3EBC52}"/>
                  </a:ext>
                </a:extLst>
              </p:cNvPr>
              <p:cNvSpPr/>
              <p:nvPr/>
            </p:nvSpPr>
            <p:spPr>
              <a:xfrm>
                <a:off x="6388488" y="770264"/>
                <a:ext cx="22525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l-G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wave</a:t>
                </a:r>
                <a:r>
                  <a:rPr lang="en-US" sz="2000" dirty="0"/>
                  <a:t> function:</a:t>
                </a:r>
                <a:endParaRPr lang="de-DE" sz="2000" dirty="0"/>
              </a:p>
            </p:txBody>
          </p:sp>
        </mc:Choice>
        <mc:Fallback xmlns=""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FD595C4C-A7AE-41FB-BF31-DF423F3EBC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488" y="770264"/>
                <a:ext cx="2252540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3EDE6818-F211-4DEC-B9C9-46C31973BD23}"/>
                  </a:ext>
                </a:extLst>
              </p:cNvPr>
              <p:cNvSpPr/>
              <p:nvPr/>
            </p:nvSpPr>
            <p:spPr>
              <a:xfrm>
                <a:off x="920343" y="3019715"/>
                <a:ext cx="3896195" cy="40011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phase shift (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) of the wave function</a:t>
                </a:r>
                <a:endParaRPr lang="de-DE" sz="2000" dirty="0"/>
              </a:p>
            </p:txBody>
          </p:sp>
        </mc:Choice>
        <mc:Fallback xmlns=""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3EDE6818-F211-4DEC-B9C9-46C31973B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43" y="3019715"/>
                <a:ext cx="3896195" cy="400110"/>
              </a:xfrm>
              <a:prstGeom prst="rect">
                <a:avLst/>
              </a:prstGeom>
              <a:blipFill>
                <a:blip r:embed="rId8"/>
                <a:stretch>
                  <a:fillRect l="-1558" t="-5797" r="-467" b="-21739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891CE72C-48D9-4BD1-A2A6-D58C9528DE48}"/>
                  </a:ext>
                </a:extLst>
              </p:cNvPr>
              <p:cNvSpPr/>
              <p:nvPr/>
            </p:nvSpPr>
            <p:spPr>
              <a:xfrm>
                <a:off x="2656663" y="4008339"/>
                <a:ext cx="2410189" cy="67056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scattering length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/>
                  <a:t> and</a:t>
                </a:r>
                <a:br>
                  <a:rPr lang="en-US" dirty="0"/>
                </a:br>
                <a:r>
                  <a:rPr lang="en-US" b="1" dirty="0"/>
                  <a:t>effective 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𝒆𝒇𝒇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id="{891CE72C-48D9-4BD1-A2A6-D58C9528D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663" y="4008339"/>
                <a:ext cx="2410189" cy="670568"/>
              </a:xfrm>
              <a:prstGeom prst="rect">
                <a:avLst/>
              </a:prstGeom>
              <a:blipFill>
                <a:blip r:embed="rId9"/>
                <a:stretch>
                  <a:fillRect l="-2010" t="-4425" b="-885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hteck 37">
            <a:extLst>
              <a:ext uri="{FF2B5EF4-FFF2-40B4-BE49-F238E27FC236}">
                <a16:creationId xmlns:a16="http://schemas.microsoft.com/office/drawing/2014/main" id="{F800826C-03BB-4783-B1A7-1DAEE00EB668}"/>
              </a:ext>
            </a:extLst>
          </p:cNvPr>
          <p:cNvSpPr/>
          <p:nvPr/>
        </p:nvSpPr>
        <p:spPr>
          <a:xfrm>
            <a:off x="625137" y="2039118"/>
            <a:ext cx="1042298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Potential</a:t>
            </a:r>
            <a:endParaRPr lang="de-DE" dirty="0"/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ED2FB7C1-2AD4-4861-AD53-AC3B0C68E58B}"/>
              </a:ext>
            </a:extLst>
          </p:cNvPr>
          <p:cNvSpPr/>
          <p:nvPr/>
        </p:nvSpPr>
        <p:spPr>
          <a:xfrm rot="2867874">
            <a:off x="2450455" y="3585528"/>
            <a:ext cx="383163" cy="25710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046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0"/>
            <a:ext cx="10515600" cy="6162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Femtoscopy</a:t>
            </a:r>
          </a:p>
          <a:p>
            <a:pPr marL="0" indent="0">
              <a:buNone/>
            </a:pPr>
            <a:r>
              <a:rPr lang="en-US" sz="2000" dirty="0"/>
              <a:t>Run 1 data set: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Fitted with a linear baseline: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Linear baseline for non-</a:t>
            </a:r>
            <a:r>
              <a:rPr lang="en-US" sz="2000" dirty="0" err="1"/>
              <a:t>femto</a:t>
            </a:r>
            <a:r>
              <a:rPr lang="en-US" sz="2000" dirty="0"/>
              <a:t> effects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</a:p>
        </p:txBody>
      </p:sp>
      <p:sp>
        <p:nvSpPr>
          <p:cNvPr id="18" name="Foliennummernplatzhalter 1">
            <a:extLst>
              <a:ext uri="{FF2B5EF4-FFF2-40B4-BE49-F238E27FC236}">
                <a16:creationId xmlns:a16="http://schemas.microsoft.com/office/drawing/2014/main" id="{6432E646-31B9-49CA-9D97-0922390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33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7C5FB6-1595-4E11-8BE7-A6DE10A4B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760" y="200814"/>
            <a:ext cx="5531505" cy="5920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B723785C-CBAC-4ECD-B2D3-695F30208FFC}"/>
                  </a:ext>
                </a:extLst>
              </p:cNvPr>
              <p:cNvSpPr/>
              <p:nvPr/>
            </p:nvSpPr>
            <p:spPr>
              <a:xfrm>
                <a:off x="896261" y="2187687"/>
                <a:ext cx="55737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𝑅𝑢𝑛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𝑡h𝑒𝑜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𝑡h𝑒𝑜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𝑡h𝑒𝑜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id="{B723785C-CBAC-4ECD-B2D3-695F30208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61" y="2187687"/>
                <a:ext cx="557376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hteck 18">
            <a:extLst>
              <a:ext uri="{FF2B5EF4-FFF2-40B4-BE49-F238E27FC236}">
                <a16:creationId xmlns:a16="http://schemas.microsoft.com/office/drawing/2014/main" id="{4008EA00-8121-487E-AE6D-250A92B42B61}"/>
              </a:ext>
            </a:extLst>
          </p:cNvPr>
          <p:cNvSpPr/>
          <p:nvPr/>
        </p:nvSpPr>
        <p:spPr>
          <a:xfrm>
            <a:off x="2933849" y="2269483"/>
            <a:ext cx="464820" cy="2057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DA34474-0738-4469-88F1-D24FF72A3ADA}"/>
                  </a:ext>
                </a:extLst>
              </p:cNvPr>
              <p:cNvSpPr/>
              <p:nvPr/>
            </p:nvSpPr>
            <p:spPr>
              <a:xfrm>
                <a:off x="1436458" y="2967950"/>
                <a:ext cx="34596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Linear baseline fit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are free fit parameters</a:t>
                </a:r>
                <a:endParaRPr lang="de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DA34474-0738-4469-88F1-D24FF72A3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458" y="2967950"/>
                <a:ext cx="3459600" cy="646331"/>
              </a:xfrm>
              <a:prstGeom prst="rect">
                <a:avLst/>
              </a:prstGeom>
              <a:blipFill>
                <a:blip r:embed="rId5"/>
                <a:stretch>
                  <a:fillRect t="-5660" r="-176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5B61F02C-4749-42E5-BBB9-2CB9670E94C2}"/>
              </a:ext>
            </a:extLst>
          </p:cNvPr>
          <p:cNvSpPr/>
          <p:nvPr/>
        </p:nvSpPr>
        <p:spPr>
          <a:xfrm rot="5400000">
            <a:off x="2981593" y="2624289"/>
            <a:ext cx="369331" cy="1896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769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production analysis – with cuts</a:t>
                </a:r>
              </a:p>
              <a:p>
                <a:pPr marL="0" indent="0">
                  <a:buNone/>
                </a:pPr>
                <a:r>
                  <a:rPr lang="en-US" sz="2000" dirty="0"/>
                  <a:t>Uncorrected spectra with track selection cuts: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  <a:blipFill>
                <a:blip r:embed="rId3"/>
                <a:stretch>
                  <a:fillRect l="-638" t="-1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34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01F98B-3D85-40D2-8036-C47DEF8DB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968" y="1479988"/>
            <a:ext cx="5211673" cy="38980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19A5621-0C90-4C79-B881-EE5650A895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/>
          <a:stretch/>
        </p:blipFill>
        <p:spPr>
          <a:xfrm>
            <a:off x="198359" y="1479988"/>
            <a:ext cx="6512431" cy="3398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ED018BC2-D62E-4C6C-B668-2D0773CA52EB}"/>
                  </a:ext>
                </a:extLst>
              </p:cNvPr>
              <p:cNvSpPr/>
              <p:nvPr/>
            </p:nvSpPr>
            <p:spPr>
              <a:xfrm>
                <a:off x="6710265" y="956117"/>
                <a:ext cx="34053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Track selection cuts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ED018BC2-D62E-4C6C-B668-2D0773CA5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265" y="956117"/>
                <a:ext cx="3405356" cy="400110"/>
              </a:xfrm>
              <a:prstGeom prst="rect">
                <a:avLst/>
              </a:prstGeom>
              <a:blipFill>
                <a:blip r:embed="rId6"/>
                <a:stretch>
                  <a:fillRect l="-1971" t="-9231" r="-896" b="-2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438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production analysis – MC simulation</a:t>
                </a:r>
              </a:p>
              <a:p>
                <a:pPr marL="0" indent="0">
                  <a:buNone/>
                </a:pPr>
                <a:r>
                  <a:rPr lang="en-US" sz="2000" dirty="0"/>
                  <a:t>Full MC simulation (simulates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detection and reconstruction):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  <a:blipFill>
                <a:blip r:embed="rId3"/>
                <a:stretch>
                  <a:fillRect l="-638" t="-1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35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ABAC03-EAE3-4F63-983E-A79BBDB5F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2533"/>
            <a:ext cx="5944532" cy="313483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C6D1EE-B3D9-46A1-B085-2CA468E55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4052"/>
            <a:ext cx="6096000" cy="3153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5357D2C-6788-4FFC-997F-ECDC7370E804}"/>
                  </a:ext>
                </a:extLst>
              </p:cNvPr>
              <p:cNvSpPr/>
              <p:nvPr/>
            </p:nvSpPr>
            <p:spPr>
              <a:xfrm>
                <a:off x="6700105" y="966277"/>
                <a:ext cx="416671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True MC </a:t>
                </a:r>
                <a:r>
                  <a:rPr lang="en-US" sz="2000" dirty="0"/>
                  <a:t>simulation (simulates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production from the source)</a:t>
                </a:r>
                <a:r>
                  <a:rPr lang="de-DE" sz="2000" dirty="0"/>
                  <a:t>: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05357D2C-6788-4FFC-997F-ECDC7370E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105" y="966277"/>
                <a:ext cx="4166718" cy="1015663"/>
              </a:xfrm>
              <a:prstGeom prst="rect">
                <a:avLst/>
              </a:prstGeom>
              <a:blipFill>
                <a:blip r:embed="rId6"/>
                <a:stretch>
                  <a:fillRect l="-1462" t="-36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E21DEBB-0A25-4461-96C3-A3F80DBC4046}"/>
                  </a:ext>
                </a:extLst>
              </p:cNvPr>
              <p:cNvSpPr/>
              <p:nvPr/>
            </p:nvSpPr>
            <p:spPr>
              <a:xfrm>
                <a:off x="4440867" y="5377961"/>
                <a:ext cx="3310265" cy="6988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𝑠𝑜𝑢𝑟𝑐𝑒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𝑑𝑎𝑡𝑎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𝑡𝑟𝑢𝑒𝑀𝐶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𝑓𝑢𝑙𝑙𝑀𝐶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CE21DEBB-0A25-4461-96C3-A3F80DBC4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867" y="5377961"/>
                <a:ext cx="3310265" cy="6988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849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 production analysis – Boltzmann extrapolated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A second method for cross checking with 1 |eta|-bin and 32 |</a:t>
                </a:r>
                <a:r>
                  <a:rPr lang="en-US" sz="2000" dirty="0" err="1"/>
                  <a:t>pT</a:t>
                </a:r>
                <a:r>
                  <a:rPr lang="en-US" sz="2000" dirty="0"/>
                  <a:t>|-bins: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σ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η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                 =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3.95±0.2</m:t>
                          </m: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𝑚𝑏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Boltzmann extrapolation of the corrected spectra is possible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Fill each bin with the total cross section by integrating the fit function in each bin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1"/>
                <a:ext cx="10515600" cy="5701102"/>
              </a:xfrm>
              <a:blipFill>
                <a:blip r:embed="rId3"/>
                <a:stretch>
                  <a:fillRect l="-638" t="-17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oliennummernplatzhalter 1">
            <a:extLst>
              <a:ext uri="{FF2B5EF4-FFF2-40B4-BE49-F238E27FC236}">
                <a16:creationId xmlns:a16="http://schemas.microsoft.com/office/drawing/2014/main" id="{418EA21E-25F9-48B3-8342-C09C8D18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36</a:t>
            </a:fld>
            <a:endParaRPr lang="de-DE" dirty="0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EC340FBB-935F-4FDB-89CE-917E4B4A7781}"/>
              </a:ext>
            </a:extLst>
          </p:cNvPr>
          <p:cNvSpPr/>
          <p:nvPr/>
        </p:nvSpPr>
        <p:spPr>
          <a:xfrm>
            <a:off x="923290" y="3089056"/>
            <a:ext cx="355600" cy="2082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3D795B-0B32-4C59-97BB-07F7AA95E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3393157"/>
            <a:ext cx="6083911" cy="3244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E0C96621-1C35-42FA-AC2F-823F06E60909}"/>
                  </a:ext>
                </a:extLst>
              </p:cNvPr>
              <p:cNvSpPr/>
              <p:nvPr/>
            </p:nvSpPr>
            <p:spPr>
              <a:xfrm>
                <a:off x="1316990" y="1887496"/>
                <a:ext cx="863570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&lt;0.8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E0C96621-1C35-42FA-AC2F-823F06E60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990" y="1887496"/>
                <a:ext cx="863570" cy="394019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DD1D1C1B-AD78-45E9-B81B-657E4DF9DFF3}"/>
                  </a:ext>
                </a:extLst>
              </p:cNvPr>
              <p:cNvSpPr/>
              <p:nvPr/>
            </p:nvSpPr>
            <p:spPr>
              <a:xfrm>
                <a:off x="1316990" y="1355279"/>
                <a:ext cx="1359859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32,   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𝑐𝑢𝑡𝑠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DD1D1C1B-AD78-45E9-B81B-657E4DF9DF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990" y="1355279"/>
                <a:ext cx="1359859" cy="381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11918F5-E768-4758-ADA8-3FA29C7B89BD}"/>
              </a:ext>
            </a:extLst>
          </p:cNvPr>
          <p:cNvCxnSpPr>
            <a:cxnSpLocks/>
          </p:cNvCxnSpPr>
          <p:nvPr/>
        </p:nvCxnSpPr>
        <p:spPr>
          <a:xfrm>
            <a:off x="1450709" y="1586413"/>
            <a:ext cx="0" cy="597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4B084EFB-CFD6-4260-9AB1-276B6F38E540}"/>
                  </a:ext>
                </a:extLst>
              </p:cNvPr>
              <p:cNvSpPr/>
              <p:nvPr/>
            </p:nvSpPr>
            <p:spPr>
              <a:xfrm>
                <a:off x="4916460" y="1500942"/>
                <a:ext cx="3942746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σ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η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67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±0.2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𝑚𝑏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4B084EFB-CFD6-4260-9AB1-276B6F38E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460" y="1500942"/>
                <a:ext cx="3942746" cy="7285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D26C28D-271A-4B8D-9929-782D23FF5739}"/>
                  </a:ext>
                </a:extLst>
              </p:cNvPr>
              <p:cNvSpPr/>
              <p:nvPr/>
            </p:nvSpPr>
            <p:spPr>
              <a:xfrm>
                <a:off x="5444453" y="1883500"/>
                <a:ext cx="863570" cy="394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&lt;0.8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4D26C28D-271A-4B8D-9929-782D23FF5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453" y="1883500"/>
                <a:ext cx="863570" cy="394019"/>
              </a:xfrm>
              <a:prstGeom prst="rect">
                <a:avLst/>
              </a:prstGeom>
              <a:blipFill>
                <a:blip r:embed="rId8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596505F7-0DEB-4FAB-8E55-6AF3B1CFD79F}"/>
                  </a:ext>
                </a:extLst>
              </p:cNvPr>
              <p:cNvSpPr/>
              <p:nvPr/>
            </p:nvSpPr>
            <p:spPr>
              <a:xfrm>
                <a:off x="5444453" y="1351283"/>
                <a:ext cx="1527149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32,   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𝑐𝑢𝑡𝑠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596505F7-0DEB-4FAB-8E55-6AF3B1CFD7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453" y="1351283"/>
                <a:ext cx="1527149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E796C4C-FEAB-4B88-8028-CA6C9F52587F}"/>
              </a:ext>
            </a:extLst>
          </p:cNvPr>
          <p:cNvCxnSpPr>
            <a:cxnSpLocks/>
          </p:cNvCxnSpPr>
          <p:nvPr/>
        </p:nvCxnSpPr>
        <p:spPr>
          <a:xfrm>
            <a:off x="5578172" y="1582417"/>
            <a:ext cx="0" cy="5974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F19BDA7F-2785-4AF5-953F-31E8F836868D}"/>
                  </a:ext>
                </a:extLst>
              </p:cNvPr>
              <p:cNvSpPr/>
              <p:nvPr/>
            </p:nvSpPr>
            <p:spPr>
              <a:xfrm>
                <a:off x="7838934" y="3936481"/>
                <a:ext cx="3676391" cy="96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Boltzmann-fit formula: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de-DE" sz="11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100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de-DE" sz="1100" i="1" dirty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1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1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11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de-DE" sz="11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de-DE" sz="11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f>
                        <m:fPr>
                          <m:ctrlPr>
                            <a:rPr lang="de-DE" sz="11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e-DE" sz="1100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f>
                            <m:fPr>
                              <m:ctrlP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de-DE" sz="1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Sup>
                                    <m:sSubSupPr>
                                      <m:ctrlPr>
                                        <a:rPr lang="de-DE" sz="11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1100" i="1" dirty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11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de-DE" sz="11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de-DE" sz="1100" i="1" dirty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e-DE" sz="11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100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de-DE" sz="11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de-DE" sz="11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100" i="1" dirty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de-DE" sz="11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𝑚𝑇</m:t>
                              </m:r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de-DE" sz="1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1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de-DE" sz="11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sty m:val="p"/>
                            </m:rPr>
                            <a:rPr lang="de-DE" sz="1100" b="0" i="0" dirty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⁡(−</m:t>
                          </m:r>
                          <m:f>
                            <m:fPr>
                              <m:ctrlP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de-DE" sz="11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de-DE" sz="11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F19BDA7F-2785-4AF5-953F-31E8F8368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34" y="3936481"/>
                <a:ext cx="3676391" cy="964751"/>
              </a:xfrm>
              <a:prstGeom prst="rect">
                <a:avLst/>
              </a:prstGeom>
              <a:blipFill>
                <a:blip r:embed="rId10"/>
                <a:stretch>
                  <a:fillRect l="-1493" t="-37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5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56343CD2-4BB5-4274-9B14-7DF0BA8B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460" y="622316"/>
            <a:ext cx="5224693" cy="324545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5860"/>
                <a:ext cx="10515600" cy="62827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Femtoscopy</a:t>
                </a:r>
              </a:p>
              <a:p>
                <a:r>
                  <a:rPr lang="en-US" sz="2000" dirty="0"/>
                  <a:t>Theoretical: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000" i="1">
                            <a:latin typeface="Cambria Math"/>
                          </a:rPr>
                          <m:t>𝑡h𝑒𝑜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)∙|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⃑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)|²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⃑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nary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Experimental data: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𝒩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𝑠𝑎𝑚𝑒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𝑒𝑣𝑒𝑛𝑡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𝑚𝑖𝑥𝑒𝑑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𝑒𝑣𝑒𝑛𝑡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pt-BR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pt-BR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(no interaction is assumed)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Due to experimental disturbances: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A4EB56D-422F-48C1-8092-87641CC3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5860"/>
                <a:ext cx="10515600" cy="6282749"/>
              </a:xfrm>
              <a:blipFill>
                <a:blip r:embed="rId4"/>
                <a:stretch>
                  <a:fillRect l="-1217" t="-23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C5086EAE-8E0D-4B68-A34E-01CAC6BDAA19}"/>
                  </a:ext>
                </a:extLst>
              </p:cNvPr>
              <p:cNvSpPr/>
              <p:nvPr/>
            </p:nvSpPr>
            <p:spPr>
              <a:xfrm>
                <a:off x="10387254" y="709052"/>
                <a:ext cx="1563954" cy="799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sz="1600" dirty="0"/>
                  <a:t>In the CMS:</a:t>
                </a:r>
                <a:br>
                  <a:rPr lang="en-US" sz="16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6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6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de-DE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de-DE" sz="16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C5086EAE-8E0D-4B68-A34E-01CAC6BDA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254" y="709052"/>
                <a:ext cx="1563954" cy="799578"/>
              </a:xfrm>
              <a:prstGeom prst="rect">
                <a:avLst/>
              </a:prstGeom>
              <a:blipFill>
                <a:blip r:embed="rId5"/>
                <a:stretch>
                  <a:fillRect l="-2335" t="-2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845BD7F5-F8A3-4064-845E-DA6457EEB983}"/>
              </a:ext>
            </a:extLst>
          </p:cNvPr>
          <p:cNvSpPr/>
          <p:nvPr/>
        </p:nvSpPr>
        <p:spPr>
          <a:xfrm rot="5400000">
            <a:off x="5230982" y="1084793"/>
            <a:ext cx="144016" cy="756085"/>
          </a:xfrm>
          <a:prstGeom prst="rightBrace">
            <a:avLst>
              <a:gd name="adj1" fmla="val 468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22D33E3B-B0CC-486E-96AD-36E92022E48F}"/>
              </a:ext>
            </a:extLst>
          </p:cNvPr>
          <p:cNvSpPr txBox="1">
            <a:spLocks/>
          </p:cNvSpPr>
          <p:nvPr/>
        </p:nvSpPr>
        <p:spPr>
          <a:xfrm>
            <a:off x="4750208" y="2156469"/>
            <a:ext cx="2845296" cy="153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Interactions: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Strong interaction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Coulomb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Quantum statistics</a:t>
            </a:r>
          </a:p>
        </p:txBody>
      </p:sp>
      <p:sp>
        <p:nvSpPr>
          <p:cNvPr id="18" name="Foliennummernplatzhalter 1">
            <a:extLst>
              <a:ext uri="{FF2B5EF4-FFF2-40B4-BE49-F238E27FC236}">
                <a16:creationId xmlns:a16="http://schemas.microsoft.com/office/drawing/2014/main" id="{6432E646-31B9-49CA-9D97-0922390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4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445EE915-D344-4EB2-A53D-9AA307CD9A4E}"/>
                  </a:ext>
                </a:extLst>
              </p:cNvPr>
              <p:cNvSpPr/>
              <p:nvPr/>
            </p:nvSpPr>
            <p:spPr>
              <a:xfrm>
                <a:off x="4707706" y="5257233"/>
                <a:ext cx="4338239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𝑡h𝑒𝑜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𝑡h𝑒𝑜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𝑡h𝑒𝑜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id="{445EE915-D344-4EB2-A53D-9AA307CD9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706" y="5257233"/>
                <a:ext cx="4338239" cy="391582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hteck 24">
            <a:extLst>
              <a:ext uri="{FF2B5EF4-FFF2-40B4-BE49-F238E27FC236}">
                <a16:creationId xmlns:a16="http://schemas.microsoft.com/office/drawing/2014/main" id="{518ACF19-8DEF-4F68-95D8-B301DF514D56}"/>
              </a:ext>
            </a:extLst>
          </p:cNvPr>
          <p:cNvSpPr/>
          <p:nvPr/>
        </p:nvSpPr>
        <p:spPr>
          <a:xfrm>
            <a:off x="4814453" y="5239281"/>
            <a:ext cx="4126050" cy="4414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F63FE86-18F1-47EF-99B6-479134998D69}"/>
              </a:ext>
            </a:extLst>
          </p:cNvPr>
          <p:cNvSpPr/>
          <p:nvPr/>
        </p:nvSpPr>
        <p:spPr>
          <a:xfrm>
            <a:off x="9239050" y="1153849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Λ</a:t>
            </a:r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3A12F1E-5214-469E-9218-040E8BF205E6}"/>
              </a:ext>
            </a:extLst>
          </p:cNvPr>
          <p:cNvSpPr/>
          <p:nvPr/>
        </p:nvSpPr>
        <p:spPr>
          <a:xfrm>
            <a:off x="8624391" y="2591218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6A36AFE9-A64E-46D7-8C29-C9DEAC79242B}"/>
              </a:ext>
            </a:extLst>
          </p:cNvPr>
          <p:cNvSpPr/>
          <p:nvPr/>
        </p:nvSpPr>
        <p:spPr>
          <a:xfrm rot="2873173">
            <a:off x="6514303" y="5858754"/>
            <a:ext cx="506112" cy="1677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A71B7663-7595-470F-8D06-C972592E9969}"/>
                  </a:ext>
                </a:extLst>
              </p:cNvPr>
              <p:cNvSpPr/>
              <p:nvPr/>
            </p:nvSpPr>
            <p:spPr>
              <a:xfrm>
                <a:off x="6595184" y="6100603"/>
                <a:ext cx="28138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From MC simulations,</a:t>
                </a:r>
              </a:p>
              <a:p>
                <a:r>
                  <a:rPr lang="en-US" sz="1400" dirty="0"/>
                  <a:t>contribution of the primaries’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A71B7663-7595-470F-8D06-C972592E9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184" y="6100603"/>
                <a:ext cx="2813847" cy="523220"/>
              </a:xfrm>
              <a:prstGeom prst="rect">
                <a:avLst/>
              </a:prstGeom>
              <a:blipFill>
                <a:blip r:embed="rId7"/>
                <a:stretch>
                  <a:fillRect l="-651" t="-2326" b="-104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Nach oben gebogener Pfeil 19">
            <a:extLst>
              <a:ext uri="{FF2B5EF4-FFF2-40B4-BE49-F238E27FC236}">
                <a16:creationId xmlns:a16="http://schemas.microsoft.com/office/drawing/2014/main" id="{924F8FE0-D27F-4550-B996-3391E52EF06A}"/>
              </a:ext>
            </a:extLst>
          </p:cNvPr>
          <p:cNvSpPr/>
          <p:nvPr/>
        </p:nvSpPr>
        <p:spPr>
          <a:xfrm rot="5400000" flipV="1">
            <a:off x="3714326" y="1364298"/>
            <a:ext cx="299386" cy="930225"/>
          </a:xfrm>
          <a:prstGeom prst="bentUpArrow">
            <a:avLst>
              <a:gd name="adj1" fmla="val 37484"/>
              <a:gd name="adj2" fmla="val 37067"/>
              <a:gd name="adj3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Geschweifte Klammer rechts 21">
            <a:extLst>
              <a:ext uri="{FF2B5EF4-FFF2-40B4-BE49-F238E27FC236}">
                <a16:creationId xmlns:a16="http://schemas.microsoft.com/office/drawing/2014/main" id="{716BEABA-29FF-4113-B893-8F836E669EC0}"/>
              </a:ext>
            </a:extLst>
          </p:cNvPr>
          <p:cNvSpPr/>
          <p:nvPr/>
        </p:nvSpPr>
        <p:spPr>
          <a:xfrm rot="5400000">
            <a:off x="4217946" y="1084793"/>
            <a:ext cx="144016" cy="756085"/>
          </a:xfrm>
          <a:prstGeom prst="rightBrace">
            <a:avLst>
              <a:gd name="adj1" fmla="val 468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4DCB5FF4-3520-41E7-BF15-802D5958BC0B}"/>
              </a:ext>
            </a:extLst>
          </p:cNvPr>
          <p:cNvSpPr txBox="1">
            <a:spLocks/>
          </p:cNvSpPr>
          <p:nvPr/>
        </p:nvSpPr>
        <p:spPr>
          <a:xfrm>
            <a:off x="2228830" y="1705943"/>
            <a:ext cx="1959122" cy="1219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Source size: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≈1 </a:t>
            </a:r>
            <a:r>
              <a:rPr lang="en-US" sz="1400" dirty="0" err="1"/>
              <a:t>fm</a:t>
            </a:r>
            <a:r>
              <a:rPr lang="en-US" sz="1400" dirty="0"/>
              <a:t> in pp, </a:t>
            </a:r>
            <a:br>
              <a:rPr lang="en-US" sz="1400" dirty="0"/>
            </a:br>
            <a:r>
              <a:rPr lang="en-US" sz="1400" dirty="0"/>
              <a:t>corresponds to </a:t>
            </a:r>
            <a:br>
              <a:rPr lang="en-US" sz="1400" dirty="0"/>
            </a:br>
            <a:r>
              <a:rPr lang="en-US" sz="1400" dirty="0"/>
              <a:t>range of strong</a:t>
            </a:r>
            <a:br>
              <a:rPr lang="en-US" sz="1400" dirty="0"/>
            </a:br>
            <a:r>
              <a:rPr lang="en-US" sz="1400" dirty="0"/>
              <a:t>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9580B7CE-E1BC-448F-963E-9553F3FC0D81}"/>
                  </a:ext>
                </a:extLst>
              </p:cNvPr>
              <p:cNvSpPr/>
              <p:nvPr/>
            </p:nvSpPr>
            <p:spPr>
              <a:xfrm>
                <a:off x="7499507" y="2556245"/>
                <a:ext cx="8902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9580B7CE-E1BC-448F-963E-9553F3FC0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507" y="2556245"/>
                <a:ext cx="890244" cy="369332"/>
              </a:xfrm>
              <a:prstGeom prst="rect">
                <a:avLst/>
              </a:prstGeom>
              <a:blipFill>
                <a:blip r:embed="rId8"/>
                <a:stretch>
                  <a:fillRect t="-6557"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396324BB-5D88-4760-A604-B9C15DC89749}"/>
                  </a:ext>
                </a:extLst>
              </p:cNvPr>
              <p:cNvSpPr/>
              <p:nvPr/>
            </p:nvSpPr>
            <p:spPr>
              <a:xfrm>
                <a:off x="10448522" y="2635532"/>
                <a:ext cx="9450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396324BB-5D88-4760-A604-B9C15DC89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8522" y="2635532"/>
                <a:ext cx="945066" cy="369332"/>
              </a:xfrm>
              <a:prstGeom prst="rect">
                <a:avLst/>
              </a:prstGeom>
              <a:blipFill>
                <a:blip r:embed="rId9"/>
                <a:stretch>
                  <a:fillRect t="-6557" b="-131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DABC3B73-419F-41AF-BC6D-CA5E54AF0A2B}"/>
              </a:ext>
            </a:extLst>
          </p:cNvPr>
          <p:cNvSpPr/>
          <p:nvPr/>
        </p:nvSpPr>
        <p:spPr>
          <a:xfrm>
            <a:off x="5191048" y="1626244"/>
            <a:ext cx="218536" cy="51227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5221E53-2E36-4CCC-9F32-F47DDE90BABA}"/>
              </a:ext>
            </a:extLst>
          </p:cNvPr>
          <p:cNvSpPr/>
          <p:nvPr/>
        </p:nvSpPr>
        <p:spPr>
          <a:xfrm>
            <a:off x="-1949857" y="21869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A0C20C5-3C45-4505-9505-E6C162287625}"/>
              </a:ext>
            </a:extLst>
          </p:cNvPr>
          <p:cNvSpPr/>
          <p:nvPr/>
        </p:nvSpPr>
        <p:spPr>
          <a:xfrm>
            <a:off x="9049110" y="5563565"/>
            <a:ext cx="3195311" cy="26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30" b="1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de-DE" sz="113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4" name="J. Schaﬀner-Bielich, NPA 804 (2008)">
            <a:extLst>
              <a:ext uri="{FF2B5EF4-FFF2-40B4-BE49-F238E27FC236}">
                <a16:creationId xmlns:a16="http://schemas.microsoft.com/office/drawing/2014/main" id="{012E68DD-8BA4-437F-B1F4-E0EA5B4AC490}"/>
              </a:ext>
            </a:extLst>
          </p:cNvPr>
          <p:cNvSpPr txBox="1"/>
          <p:nvPr/>
        </p:nvSpPr>
        <p:spPr>
          <a:xfrm>
            <a:off x="9259897" y="6035273"/>
            <a:ext cx="217239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lvl="1" indent="160729" defTabSz="457184">
              <a:defRPr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de-DE" altLang="de-DE" sz="1125" b="1" dirty="0">
                <a:solidFill>
                  <a:srgbClr val="000000"/>
                </a:solidFill>
                <a:latin typeface="Courier New"/>
                <a:cs typeface="Courier New"/>
              </a:rPr>
              <a:t>arXiv:1805.12455 </a:t>
            </a:r>
          </a:p>
          <a:p>
            <a:pPr lvl="1" indent="160729" defTabSz="457184">
              <a:defRPr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de-DE" altLang="de-DE" sz="1125" b="1" dirty="0">
                <a:solidFill>
                  <a:srgbClr val="000000"/>
                </a:solidFill>
                <a:latin typeface="Courier New"/>
                <a:cs typeface="Courier New"/>
              </a:rPr>
              <a:t>(Run 1)</a:t>
            </a:r>
            <a:br>
              <a:rPr lang="de-DE" altLang="de-DE" sz="1125" b="1" dirty="0">
                <a:solidFill>
                  <a:srgbClr val="000000"/>
                </a:solidFill>
                <a:latin typeface="Courier New"/>
                <a:cs typeface="Courier New"/>
              </a:rPr>
            </a:br>
            <a:endParaRPr lang="de-DE" altLang="de-DE" sz="1125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1" indent="160729" defTabSz="457184">
              <a:defRPr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 sz="1125" dirty="0"/>
          </a:p>
        </p:txBody>
      </p:sp>
    </p:spTree>
    <p:extLst>
      <p:ext uri="{BB962C8B-B14F-4D97-AF65-F5344CB8AC3E}">
        <p14:creationId xmlns:p14="http://schemas.microsoft.com/office/powerpoint/2010/main" val="188178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1A77F-E2AA-4558-872F-6B9633EDC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46105"/>
            <a:ext cx="9144000" cy="765790"/>
          </a:xfrm>
        </p:spPr>
        <p:txBody>
          <a:bodyPr>
            <a:normAutofit fontScale="90000"/>
          </a:bodyPr>
          <a:lstStyle/>
          <a:p>
            <a:r>
              <a:rPr lang="de-DE" sz="5400" dirty="0" err="1"/>
              <a:t>pΛ</a:t>
            </a:r>
            <a:r>
              <a:rPr lang="de-DE" sz="5400" dirty="0"/>
              <a:t> potential </a:t>
            </a:r>
            <a:r>
              <a:rPr lang="de-DE" sz="5400" dirty="0" err="1"/>
              <a:t>analysis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337399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A491515-9776-4551-B2D4-2C2B61A34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3852" r="3167" b="6939"/>
          <a:stretch/>
        </p:blipFill>
        <p:spPr>
          <a:xfrm>
            <a:off x="294641" y="1527073"/>
            <a:ext cx="9349906" cy="516056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p</a:t>
            </a:r>
            <a:r>
              <a:rPr lang="el-GR" sz="2000" dirty="0"/>
              <a:t>Λ</a:t>
            </a:r>
            <a:r>
              <a:rPr lang="de-DE" sz="2000" dirty="0"/>
              <a:t> </a:t>
            </a:r>
            <a:r>
              <a:rPr lang="en-US" sz="2000" dirty="0"/>
              <a:t>correlation function, pp 7 </a:t>
            </a:r>
            <a:r>
              <a:rPr lang="en-US" sz="2000"/>
              <a:t>TeV: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90E952-83CB-4E76-B198-586D8E56B559}"/>
                  </a:ext>
                </a:extLst>
              </p:cNvPr>
              <p:cNvSpPr/>
              <p:nvPr/>
            </p:nvSpPr>
            <p:spPr>
              <a:xfrm>
                <a:off x="6741241" y="917473"/>
                <a:ext cx="4423775" cy="21909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𝒩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𝑠𝑎𝑚𝑒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𝑚𝑖𝑥𝑒𝑑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pPr algn="ctr"/>
                <a:endParaRPr lang="de-DE" dirty="0"/>
              </a:p>
              <a:p>
                <a:pPr algn="ctr"/>
                <a:r>
                  <a:rPr lang="de-DE" dirty="0"/>
                  <a:t>vs.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𝑡h𝑒𝑜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br>
                  <a:rPr lang="de-DE" dirty="0"/>
                </a:br>
                <a:endParaRPr lang="de-DE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𝑡h𝑒𝑜</m:t>
                        </m:r>
                      </m:sub>
                    </m:sSub>
                  </m:oMath>
                </a14:m>
                <a:r>
                  <a:rPr lang="de-DE" dirty="0"/>
                  <a:t>=0.47, R = 1.14 fm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90E952-83CB-4E76-B198-586D8E56B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241" y="917473"/>
                <a:ext cx="4423775" cy="2190921"/>
              </a:xfrm>
              <a:prstGeom prst="rect">
                <a:avLst/>
              </a:prstGeom>
              <a:blipFill>
                <a:blip r:embed="rId4"/>
                <a:stretch>
                  <a:fillRect b="-33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66DA58AC-9C8C-4334-AD30-B046EFF268D4}"/>
              </a:ext>
            </a:extLst>
          </p:cNvPr>
          <p:cNvSpPr/>
          <p:nvPr/>
        </p:nvSpPr>
        <p:spPr>
          <a:xfrm rot="20422461">
            <a:off x="8980236" y="3232937"/>
            <a:ext cx="185724" cy="44821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1595F6D-11C8-4038-BA8E-C8692F5DD038}"/>
                  </a:ext>
                </a:extLst>
              </p:cNvPr>
              <p:cNvSpPr/>
              <p:nvPr/>
            </p:nvSpPr>
            <p:spPr>
              <a:xfrm>
                <a:off x="8472143" y="3735820"/>
                <a:ext cx="2344808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For the p</a:t>
                </a:r>
                <a:r>
                  <a:rPr lang="el-GR" dirty="0"/>
                  <a:t>Λ</a:t>
                </a:r>
                <a:r>
                  <a:rPr lang="en-US" dirty="0"/>
                  <a:t> interaction:</a:t>
                </a:r>
              </a:p>
              <a:p>
                <a:pPr algn="ctr"/>
                <a:r>
                  <a:rPr lang="de-DE" dirty="0" err="1"/>
                  <a:t>Usmani</a:t>
                </a:r>
                <a:r>
                  <a:rPr lang="de-DE" dirty="0"/>
                  <a:t>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𝑈𝑠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1595F6D-11C8-4038-BA8E-C8692F5DD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143" y="3735820"/>
                <a:ext cx="2344808" cy="646331"/>
              </a:xfrm>
              <a:prstGeom prst="rect">
                <a:avLst/>
              </a:prstGeom>
              <a:blipFill>
                <a:blip r:embed="rId5"/>
                <a:stretch>
                  <a:fillRect l="-1036" t="-4630" r="-777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7D5279CA-20C2-4DDD-8E36-58E2508B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6</a:t>
            </a:fld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BCBE7FB3-8E35-4E99-9A28-A4391050B073}"/>
              </a:ext>
            </a:extLst>
          </p:cNvPr>
          <p:cNvSpPr/>
          <p:nvPr/>
        </p:nvSpPr>
        <p:spPr>
          <a:xfrm>
            <a:off x="915945" y="1046883"/>
            <a:ext cx="377845" cy="2475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43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A491515-9776-4551-B2D4-2C2B61A34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3852" r="3167" b="6939"/>
          <a:stretch/>
        </p:blipFill>
        <p:spPr>
          <a:xfrm>
            <a:off x="294641" y="1527073"/>
            <a:ext cx="9349906" cy="516056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p</a:t>
            </a:r>
            <a:r>
              <a:rPr lang="el-GR" sz="2000" dirty="0"/>
              <a:t>Λ</a:t>
            </a:r>
            <a:r>
              <a:rPr lang="de-DE" sz="2000" dirty="0"/>
              <a:t> </a:t>
            </a:r>
            <a:r>
              <a:rPr lang="en-US" sz="2000" dirty="0"/>
              <a:t>correlation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90E952-83CB-4E76-B198-586D8E56B559}"/>
                  </a:ext>
                </a:extLst>
              </p:cNvPr>
              <p:cNvSpPr/>
              <p:nvPr/>
            </p:nvSpPr>
            <p:spPr>
              <a:xfrm>
                <a:off x="6741241" y="917473"/>
                <a:ext cx="4423775" cy="21909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𝒩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𝑠𝑎𝑚𝑒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𝑚𝑖𝑥𝑒𝑑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pPr algn="ctr"/>
                <a:endParaRPr lang="de-DE" dirty="0"/>
              </a:p>
              <a:p>
                <a:pPr algn="ctr"/>
                <a:r>
                  <a:rPr lang="de-DE" dirty="0"/>
                  <a:t>vs.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𝑡h𝑒𝑜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br>
                  <a:rPr lang="de-DE" dirty="0"/>
                </a:br>
                <a:endParaRPr lang="de-DE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𝑡h𝑒𝑜</m:t>
                        </m:r>
                      </m:sub>
                    </m:sSub>
                  </m:oMath>
                </a14:m>
                <a:r>
                  <a:rPr lang="de-DE" dirty="0"/>
                  <a:t>=0.47, R = 1.14 fm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90E952-83CB-4E76-B198-586D8E56B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241" y="917473"/>
                <a:ext cx="4423775" cy="2190921"/>
              </a:xfrm>
              <a:prstGeom prst="rect">
                <a:avLst/>
              </a:prstGeom>
              <a:blipFill>
                <a:blip r:embed="rId4"/>
                <a:stretch>
                  <a:fillRect b="-33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66DA58AC-9C8C-4334-AD30-B046EFF268D4}"/>
              </a:ext>
            </a:extLst>
          </p:cNvPr>
          <p:cNvSpPr/>
          <p:nvPr/>
        </p:nvSpPr>
        <p:spPr>
          <a:xfrm rot="20422461">
            <a:off x="8980236" y="3232937"/>
            <a:ext cx="185724" cy="44821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1595F6D-11C8-4038-BA8E-C8692F5DD038}"/>
                  </a:ext>
                </a:extLst>
              </p:cNvPr>
              <p:cNvSpPr/>
              <p:nvPr/>
            </p:nvSpPr>
            <p:spPr>
              <a:xfrm>
                <a:off x="8472143" y="3735820"/>
                <a:ext cx="2344808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For the p</a:t>
                </a:r>
                <a:r>
                  <a:rPr lang="el-GR" dirty="0"/>
                  <a:t>Λ</a:t>
                </a:r>
                <a:r>
                  <a:rPr lang="en-US" dirty="0"/>
                  <a:t> interaction:</a:t>
                </a:r>
              </a:p>
              <a:p>
                <a:pPr algn="ctr"/>
                <a:r>
                  <a:rPr lang="de-DE" dirty="0" err="1"/>
                  <a:t>Usmani</a:t>
                </a:r>
                <a:r>
                  <a:rPr lang="de-DE" dirty="0"/>
                  <a:t>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𝑈𝑠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1595F6D-11C8-4038-BA8E-C8692F5DD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143" y="3735820"/>
                <a:ext cx="2344808" cy="646331"/>
              </a:xfrm>
              <a:prstGeom prst="rect">
                <a:avLst/>
              </a:prstGeom>
              <a:blipFill>
                <a:blip r:embed="rId5"/>
                <a:stretch>
                  <a:fillRect l="-1036" t="-4630" r="-777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7D5279CA-20C2-4DDD-8E36-58E2508B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7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991478C-CE69-42DD-A3F5-ED526AA1A0BF}"/>
              </a:ext>
            </a:extLst>
          </p:cNvPr>
          <p:cNvSpPr/>
          <p:nvPr/>
        </p:nvSpPr>
        <p:spPr>
          <a:xfrm>
            <a:off x="7602901" y="6213462"/>
            <a:ext cx="271099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linear slope, no dip!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BCBE7FB3-8E35-4E99-9A28-A4391050B073}"/>
              </a:ext>
            </a:extLst>
          </p:cNvPr>
          <p:cNvSpPr/>
          <p:nvPr/>
        </p:nvSpPr>
        <p:spPr>
          <a:xfrm>
            <a:off x="915945" y="1046883"/>
            <a:ext cx="377845" cy="2475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65A7EEB-3F9A-4611-AE96-857C31180E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b="6939"/>
          <a:stretch/>
        </p:blipFill>
        <p:spPr>
          <a:xfrm>
            <a:off x="366036" y="1424843"/>
            <a:ext cx="5515029" cy="310008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5685846-5945-4A1A-BAA9-A8AD8B07E503}"/>
              </a:ext>
            </a:extLst>
          </p:cNvPr>
          <p:cNvCxnSpPr>
            <a:cxnSpLocks/>
          </p:cNvCxnSpPr>
          <p:nvPr/>
        </p:nvCxnSpPr>
        <p:spPr>
          <a:xfrm flipH="1" flipV="1">
            <a:off x="366037" y="4524923"/>
            <a:ext cx="1833153" cy="13471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97236FD5-CC89-4B1F-9DEF-A006816EF23F}"/>
              </a:ext>
            </a:extLst>
          </p:cNvPr>
          <p:cNvCxnSpPr>
            <a:cxnSpLocks/>
          </p:cNvCxnSpPr>
          <p:nvPr/>
        </p:nvCxnSpPr>
        <p:spPr>
          <a:xfrm flipH="1" flipV="1">
            <a:off x="5881066" y="1431252"/>
            <a:ext cx="3557574" cy="37944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D5F12481-98D9-4E65-BA68-8A6A1BE7790D}"/>
              </a:ext>
            </a:extLst>
          </p:cNvPr>
          <p:cNvSpPr/>
          <p:nvPr/>
        </p:nvSpPr>
        <p:spPr>
          <a:xfrm>
            <a:off x="2199190" y="5225716"/>
            <a:ext cx="723945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77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A491515-9776-4551-B2D4-2C2B61A34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3852" r="3167" b="6939"/>
          <a:stretch/>
        </p:blipFill>
        <p:spPr>
          <a:xfrm>
            <a:off x="294641" y="1527073"/>
            <a:ext cx="9349906" cy="516056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p</a:t>
            </a:r>
            <a:r>
              <a:rPr lang="el-GR" sz="2000" dirty="0"/>
              <a:t>Λ</a:t>
            </a:r>
            <a:r>
              <a:rPr lang="de-DE" sz="2000" dirty="0"/>
              <a:t> </a:t>
            </a:r>
            <a:r>
              <a:rPr lang="en-US" sz="2000" dirty="0"/>
              <a:t>correlation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90E952-83CB-4E76-B198-586D8E56B559}"/>
                  </a:ext>
                </a:extLst>
              </p:cNvPr>
              <p:cNvSpPr/>
              <p:nvPr/>
            </p:nvSpPr>
            <p:spPr>
              <a:xfrm>
                <a:off x="6741241" y="917473"/>
                <a:ext cx="4423775" cy="21909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𝒩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𝑠𝑎𝑚𝑒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𝑚𝑖𝑥𝑒𝑑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pPr algn="ctr"/>
                <a:endParaRPr lang="de-DE" dirty="0"/>
              </a:p>
              <a:p>
                <a:pPr algn="ctr"/>
                <a:r>
                  <a:rPr lang="de-DE" dirty="0"/>
                  <a:t>vs.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𝑡h𝑒𝑜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br>
                  <a:rPr lang="de-DE" dirty="0"/>
                </a:br>
                <a:endParaRPr lang="de-DE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𝑡h𝑒𝑜</m:t>
                        </m:r>
                      </m:sub>
                    </m:sSub>
                  </m:oMath>
                </a14:m>
                <a:r>
                  <a:rPr lang="de-DE" dirty="0"/>
                  <a:t>=0.47, R = 1.14 fm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90E952-83CB-4E76-B198-586D8E56B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241" y="917473"/>
                <a:ext cx="4423775" cy="2190921"/>
              </a:xfrm>
              <a:prstGeom prst="rect">
                <a:avLst/>
              </a:prstGeom>
              <a:blipFill>
                <a:blip r:embed="rId4"/>
                <a:stretch>
                  <a:fillRect b="-33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66DA58AC-9C8C-4334-AD30-B046EFF268D4}"/>
              </a:ext>
            </a:extLst>
          </p:cNvPr>
          <p:cNvSpPr/>
          <p:nvPr/>
        </p:nvSpPr>
        <p:spPr>
          <a:xfrm rot="20422461">
            <a:off x="8980236" y="3232937"/>
            <a:ext cx="185724" cy="44821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1595F6D-11C8-4038-BA8E-C8692F5DD038}"/>
                  </a:ext>
                </a:extLst>
              </p:cNvPr>
              <p:cNvSpPr/>
              <p:nvPr/>
            </p:nvSpPr>
            <p:spPr>
              <a:xfrm>
                <a:off x="8472143" y="3735820"/>
                <a:ext cx="2344808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For the p</a:t>
                </a:r>
                <a:r>
                  <a:rPr lang="el-GR" dirty="0"/>
                  <a:t>Λ</a:t>
                </a:r>
                <a:r>
                  <a:rPr lang="en-US" dirty="0"/>
                  <a:t> interaction:</a:t>
                </a:r>
              </a:p>
              <a:p>
                <a:pPr algn="ctr"/>
                <a:r>
                  <a:rPr lang="de-DE" dirty="0" err="1"/>
                  <a:t>Usmani</a:t>
                </a:r>
                <a:r>
                  <a:rPr lang="de-DE" dirty="0"/>
                  <a:t>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𝑈𝑠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1595F6D-11C8-4038-BA8E-C8692F5DD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143" y="3735820"/>
                <a:ext cx="2344808" cy="646331"/>
              </a:xfrm>
              <a:prstGeom prst="rect">
                <a:avLst/>
              </a:prstGeom>
              <a:blipFill>
                <a:blip r:embed="rId5"/>
                <a:stretch>
                  <a:fillRect l="-1036" t="-4630" r="-777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7D5279CA-20C2-4DDD-8E36-58E2508B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8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991478C-CE69-42DD-A3F5-ED526AA1A0BF}"/>
              </a:ext>
            </a:extLst>
          </p:cNvPr>
          <p:cNvSpPr/>
          <p:nvPr/>
        </p:nvSpPr>
        <p:spPr>
          <a:xfrm>
            <a:off x="7602901" y="6213462"/>
            <a:ext cx="271099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linear slope, no dip!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BCBE7FB3-8E35-4E99-9A28-A4391050B073}"/>
              </a:ext>
            </a:extLst>
          </p:cNvPr>
          <p:cNvSpPr/>
          <p:nvPr/>
        </p:nvSpPr>
        <p:spPr>
          <a:xfrm>
            <a:off x="915945" y="1046883"/>
            <a:ext cx="377845" cy="2475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4C28523-AA64-4D08-8E00-96F308B2ADF0}"/>
              </a:ext>
            </a:extLst>
          </p:cNvPr>
          <p:cNvSpPr/>
          <p:nvPr/>
        </p:nvSpPr>
        <p:spPr>
          <a:xfrm>
            <a:off x="2199190" y="5225716"/>
            <a:ext cx="723945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4ADA541-85A9-47EC-95A6-ED8574D17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3131" y="1320328"/>
            <a:ext cx="3559400" cy="38095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DDAE856-B4BC-467F-AABA-516CA00D34BD}"/>
              </a:ext>
            </a:extLst>
          </p:cNvPr>
          <p:cNvSpPr/>
          <p:nvPr/>
        </p:nvSpPr>
        <p:spPr>
          <a:xfrm>
            <a:off x="2199190" y="4856886"/>
            <a:ext cx="6096000" cy="26545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160729" defTabSz="457184">
              <a:defRPr sz="1600" b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de-DE" altLang="de-DE" sz="1125" b="1" dirty="0">
                <a:solidFill>
                  <a:srgbClr val="000000"/>
                </a:solidFill>
                <a:latin typeface="Courier New"/>
                <a:cs typeface="Courier New"/>
              </a:rPr>
              <a:t>arXiv:1805.12455 (Run 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67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A491515-9776-4551-B2D4-2C2B61A34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3852" r="3167" b="6939"/>
          <a:stretch/>
        </p:blipFill>
        <p:spPr>
          <a:xfrm>
            <a:off x="294641" y="1527073"/>
            <a:ext cx="9349906" cy="516056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4EB56D-422F-48C1-8092-87641CC3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5861"/>
            <a:ext cx="10515600" cy="57011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l-GR" dirty="0"/>
              <a:t>Λ</a:t>
            </a:r>
            <a:r>
              <a:rPr lang="en-US" dirty="0"/>
              <a:t> potential variations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p</a:t>
            </a:r>
            <a:r>
              <a:rPr lang="el-GR" sz="2000" dirty="0"/>
              <a:t>Λ</a:t>
            </a:r>
            <a:r>
              <a:rPr lang="de-DE" sz="2000" dirty="0"/>
              <a:t> </a:t>
            </a:r>
            <a:r>
              <a:rPr lang="en-US" sz="2000" dirty="0"/>
              <a:t>correlation function: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90E952-83CB-4E76-B198-586D8E56B559}"/>
                  </a:ext>
                </a:extLst>
              </p:cNvPr>
              <p:cNvSpPr/>
              <p:nvPr/>
            </p:nvSpPr>
            <p:spPr>
              <a:xfrm>
                <a:off x="6741241" y="917473"/>
                <a:ext cx="4423775" cy="21909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𝒩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𝑠𝑎𝑚𝑒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𝑚𝑖𝑥𝑒𝑑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𝑒𝑣𝑒𝑛𝑡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dirty="0"/>
              </a:p>
              <a:p>
                <a:pPr algn="ctr"/>
                <a:endParaRPr lang="de-DE" dirty="0"/>
              </a:p>
              <a:p>
                <a:pPr algn="ctr"/>
                <a:r>
                  <a:rPr lang="de-DE" dirty="0"/>
                  <a:t>vs.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𝑓𝑖𝑡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𝑡h𝑒𝑜</m:t>
                              </m:r>
                            </m:sub>
                          </m:sSub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𝑡h𝑒𝑜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br>
                  <a:rPr lang="de-DE" dirty="0"/>
                </a:br>
                <a:endParaRPr lang="de-DE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𝑡h𝑒𝑜</m:t>
                        </m:r>
                      </m:sub>
                    </m:sSub>
                  </m:oMath>
                </a14:m>
                <a:r>
                  <a:rPr lang="de-DE" dirty="0"/>
                  <a:t>=0.47, R = 1.14 fm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90E952-83CB-4E76-B198-586D8E56B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241" y="917473"/>
                <a:ext cx="4423775" cy="2190921"/>
              </a:xfrm>
              <a:prstGeom prst="rect">
                <a:avLst/>
              </a:prstGeom>
              <a:blipFill>
                <a:blip r:embed="rId4"/>
                <a:stretch>
                  <a:fillRect b="-33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66DA58AC-9C8C-4334-AD30-B046EFF268D4}"/>
              </a:ext>
            </a:extLst>
          </p:cNvPr>
          <p:cNvSpPr/>
          <p:nvPr/>
        </p:nvSpPr>
        <p:spPr>
          <a:xfrm rot="20422461">
            <a:off x="8980236" y="3232937"/>
            <a:ext cx="185724" cy="44821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1595F6D-11C8-4038-BA8E-C8692F5DD038}"/>
                  </a:ext>
                </a:extLst>
              </p:cNvPr>
              <p:cNvSpPr/>
              <p:nvPr/>
            </p:nvSpPr>
            <p:spPr>
              <a:xfrm>
                <a:off x="8472143" y="3735820"/>
                <a:ext cx="2344808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For the p</a:t>
                </a:r>
                <a:r>
                  <a:rPr lang="el-GR" dirty="0"/>
                  <a:t>Λ</a:t>
                </a:r>
                <a:r>
                  <a:rPr lang="en-US" dirty="0"/>
                  <a:t> interaction:</a:t>
                </a:r>
              </a:p>
              <a:p>
                <a:pPr algn="ctr"/>
                <a:r>
                  <a:rPr lang="de-DE" dirty="0" err="1"/>
                  <a:t>Usmani</a:t>
                </a:r>
                <a:r>
                  <a:rPr lang="de-DE" dirty="0"/>
                  <a:t>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𝑈𝑠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11595F6D-11C8-4038-BA8E-C8692F5DD0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143" y="3735820"/>
                <a:ext cx="2344808" cy="646331"/>
              </a:xfrm>
              <a:prstGeom prst="rect">
                <a:avLst/>
              </a:prstGeom>
              <a:blipFill>
                <a:blip r:embed="rId5"/>
                <a:stretch>
                  <a:fillRect l="-1036" t="-4630" r="-777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7D5279CA-20C2-4DDD-8E36-58E2508B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/>
          <a:lstStyle/>
          <a:p>
            <a:fld id="{409279A2-07B5-4A32-A16E-C51727567089}" type="slidenum">
              <a:rPr lang="de-DE" smtClean="0"/>
              <a:t>9</a:t>
            </a:fld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991478C-CE69-42DD-A3F5-ED526AA1A0BF}"/>
              </a:ext>
            </a:extLst>
          </p:cNvPr>
          <p:cNvSpPr/>
          <p:nvPr/>
        </p:nvSpPr>
        <p:spPr>
          <a:xfrm>
            <a:off x="7602901" y="6213462"/>
            <a:ext cx="271099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 linear slope, no dip!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BCBE7FB3-8E35-4E99-9A28-A4391050B073}"/>
              </a:ext>
            </a:extLst>
          </p:cNvPr>
          <p:cNvSpPr/>
          <p:nvPr/>
        </p:nvSpPr>
        <p:spPr>
          <a:xfrm>
            <a:off x="915945" y="1046883"/>
            <a:ext cx="377845" cy="2475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4C28523-AA64-4D08-8E00-96F308B2ADF0}"/>
              </a:ext>
            </a:extLst>
          </p:cNvPr>
          <p:cNvSpPr/>
          <p:nvPr/>
        </p:nvSpPr>
        <p:spPr>
          <a:xfrm>
            <a:off x="2199190" y="5225716"/>
            <a:ext cx="723945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864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Breitbild</PresentationFormat>
  <Paragraphs>397</Paragraphs>
  <Slides>36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Courier New</vt:lpstr>
      <vt:lpstr>Garamond</vt:lpstr>
      <vt:lpstr>Helvetica Neue Light</vt:lpstr>
      <vt:lpstr>Symbol</vt:lpstr>
      <vt:lpstr>Wingdings</vt:lpstr>
      <vt:lpstr>Office</vt:lpstr>
      <vt:lpstr>Femtoscopy studies of nucleon-hyperon potentials and Ξ^-production in 13 TeV pp collisions at ALICE</vt:lpstr>
      <vt:lpstr>PowerPoint-Präsentation</vt:lpstr>
      <vt:lpstr>PowerPoint-Präsentation</vt:lpstr>
      <vt:lpstr>PowerPoint-Präsentation</vt:lpstr>
      <vt:lpstr>pΛ potential analysis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Ξ^- production analysis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attention!</vt:lpstr>
      <vt:lpstr>Back up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Kolloqium</dc:title>
  <dc:creator>Patrick</dc:creator>
  <cp:lastModifiedBy>Patrick Berggold</cp:lastModifiedBy>
  <cp:revision>684</cp:revision>
  <dcterms:created xsi:type="dcterms:W3CDTF">2018-10-09T15:13:07Z</dcterms:created>
  <dcterms:modified xsi:type="dcterms:W3CDTF">2018-12-17T15:21:38Z</dcterms:modified>
</cp:coreProperties>
</file>